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Lst>
  <p:notesMasterIdLst>
    <p:notesMasterId r:id="rId138"/>
  </p:notesMasterIdLst>
  <p:sldIdLst>
    <p:sldId id="261" r:id="rId3"/>
    <p:sldId id="257" r:id="rId4"/>
    <p:sldId id="258" r:id="rId5"/>
    <p:sldId id="260" r:id="rId6"/>
    <p:sldId id="264" r:id="rId7"/>
    <p:sldId id="268" r:id="rId8"/>
    <p:sldId id="271" r:id="rId9"/>
    <p:sldId id="272" r:id="rId10"/>
    <p:sldId id="274" r:id="rId11"/>
    <p:sldId id="276" r:id="rId12"/>
    <p:sldId id="277" r:id="rId13"/>
    <p:sldId id="278" r:id="rId14"/>
    <p:sldId id="279" r:id="rId15"/>
    <p:sldId id="280"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1" r:id="rId34"/>
    <p:sldId id="304" r:id="rId35"/>
    <p:sldId id="305" r:id="rId36"/>
    <p:sldId id="306" r:id="rId37"/>
    <p:sldId id="307" r:id="rId38"/>
    <p:sldId id="308" r:id="rId39"/>
    <p:sldId id="309" r:id="rId40"/>
    <p:sldId id="310" r:id="rId41"/>
    <p:sldId id="311" r:id="rId42"/>
    <p:sldId id="312" r:id="rId43"/>
    <p:sldId id="315" r:id="rId44"/>
    <p:sldId id="316" r:id="rId45"/>
    <p:sldId id="317" r:id="rId46"/>
    <p:sldId id="319" r:id="rId47"/>
    <p:sldId id="326" r:id="rId48"/>
    <p:sldId id="327" r:id="rId49"/>
    <p:sldId id="328" r:id="rId50"/>
    <p:sldId id="329" r:id="rId51"/>
    <p:sldId id="330" r:id="rId52"/>
    <p:sldId id="331" r:id="rId53"/>
    <p:sldId id="333" r:id="rId54"/>
    <p:sldId id="336" r:id="rId55"/>
    <p:sldId id="337" r:id="rId56"/>
    <p:sldId id="342" r:id="rId57"/>
    <p:sldId id="343"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60" r:id="rId74"/>
    <p:sldId id="361" r:id="rId75"/>
    <p:sldId id="362" r:id="rId76"/>
    <p:sldId id="363"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86" r:id="rId91"/>
    <p:sldId id="388" r:id="rId92"/>
    <p:sldId id="389" r:id="rId93"/>
    <p:sldId id="390" r:id="rId94"/>
    <p:sldId id="391" r:id="rId95"/>
    <p:sldId id="396" r:id="rId96"/>
    <p:sldId id="398" r:id="rId97"/>
    <p:sldId id="400"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7" r:id="rId113"/>
    <p:sldId id="419" r:id="rId114"/>
    <p:sldId id="420" r:id="rId115"/>
    <p:sldId id="421" r:id="rId116"/>
    <p:sldId id="423" r:id="rId117"/>
    <p:sldId id="424" r:id="rId118"/>
    <p:sldId id="425" r:id="rId119"/>
    <p:sldId id="432" r:id="rId120"/>
    <p:sldId id="433" r:id="rId121"/>
    <p:sldId id="434" r:id="rId122"/>
    <p:sldId id="435" r:id="rId123"/>
    <p:sldId id="436" r:id="rId124"/>
    <p:sldId id="437" r:id="rId125"/>
    <p:sldId id="438" r:id="rId126"/>
    <p:sldId id="439" r:id="rId127"/>
    <p:sldId id="440" r:id="rId128"/>
    <p:sldId id="441" r:id="rId129"/>
    <p:sldId id="442" r:id="rId130"/>
    <p:sldId id="443" r:id="rId131"/>
    <p:sldId id="444" r:id="rId132"/>
    <p:sldId id="445" r:id="rId133"/>
    <p:sldId id="446" r:id="rId134"/>
    <p:sldId id="447" r:id="rId135"/>
    <p:sldId id="458" r:id="rId136"/>
    <p:sldId id="457" r:id="rId1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8"/>
    <p:restoredTop sz="94699"/>
  </p:normalViewPr>
  <p:slideViewPr>
    <p:cSldViewPr snapToGrid="0">
      <p:cViewPr varScale="1">
        <p:scale>
          <a:sx n="95" d="100"/>
          <a:sy n="95" d="100"/>
        </p:scale>
        <p:origin x="256" y="3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image" Target="../media/image7.tif"/><Relationship Id="rId5" Type="http://schemas.openxmlformats.org/officeDocument/2006/relationships/package" Target="../embeddings/Microsoft_Excel_Worksheet.xlsx"/><Relationship Id="rId4" Type="http://schemas.openxmlformats.org/officeDocument/2006/relationships/image" Target="../media/image10.tif"/></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40567"/>
          <c:y val="0.240567"/>
          <c:w val="0.51886500000000002"/>
          <c:h val="0.50636499999999995"/>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127000" dist="118763" dir="18900000" algn="tl">
                <a:srgbClr val="000000">
                  <a:alpha val="75000"/>
                </a:srgbClr>
              </a:outerShdw>
            </a:effectLst>
          </c:spPr>
          <c:dPt>
            <c:idx val="0"/>
            <c:bubble3D val="0"/>
            <c:extLst>
              <c:ext xmlns:c16="http://schemas.microsoft.com/office/drawing/2014/chart" uri="{C3380CC4-5D6E-409C-BE32-E72D297353CC}">
                <c16:uniqueId val="{00000001-92D3-7C4D-9F40-9DCE1F29D22E}"/>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127000" dist="118763" dir="18900000" algn="tl">
                  <a:srgbClr val="000000">
                    <a:alpha val="75000"/>
                  </a:srgbClr>
                </a:outerShdw>
              </a:effectLst>
            </c:spPr>
            <c:extLst>
              <c:ext xmlns:c16="http://schemas.microsoft.com/office/drawing/2014/chart" uri="{C3380CC4-5D6E-409C-BE32-E72D297353CC}">
                <c16:uniqueId val="{00000003-92D3-7C4D-9F40-9DCE1F29D22E}"/>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127000" dist="118763" dir="18900000" algn="tl">
                  <a:srgbClr val="000000">
                    <a:alpha val="75000"/>
                  </a:srgbClr>
                </a:outerShdw>
              </a:effectLst>
            </c:spPr>
            <c:extLst>
              <c:ext xmlns:c16="http://schemas.microsoft.com/office/drawing/2014/chart" uri="{C3380CC4-5D6E-409C-BE32-E72D297353CC}">
                <c16:uniqueId val="{00000005-92D3-7C4D-9F40-9DCE1F29D22E}"/>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127000" dist="118763" dir="18900000" algn="tl">
                  <a:srgbClr val="000000">
                    <a:alpha val="75000"/>
                  </a:srgbClr>
                </a:outerShdw>
              </a:effectLst>
            </c:spPr>
            <c:extLst>
              <c:ext xmlns:c16="http://schemas.microsoft.com/office/drawing/2014/chart" uri="{C3380CC4-5D6E-409C-BE32-E72D297353CC}">
                <c16:uniqueId val="{00000007-92D3-7C4D-9F40-9DCE1F29D22E}"/>
              </c:ext>
            </c:extLst>
          </c:dPt>
          <c:dLbls>
            <c:dLbl>
              <c:idx val="0"/>
              <c:numFmt formatCode="#,##0%" sourceLinked="0"/>
              <c:spPr/>
              <c:txPr>
                <a:bodyPr/>
                <a:lstStyle/>
                <a:p>
                  <a:pPr>
                    <a:defRPr sz="4800" b="0" i="0" u="none" strike="noStrike">
                      <a:solidFill>
                        <a:srgbClr val="FFFFFF"/>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92D3-7C4D-9F40-9DCE1F29D22E}"/>
                </c:ext>
              </c:extLst>
            </c:dLbl>
            <c:dLbl>
              <c:idx val="1"/>
              <c:numFmt formatCode="#,##0%" sourceLinked="0"/>
              <c:spPr/>
              <c:txPr>
                <a:bodyPr/>
                <a:lstStyle/>
                <a:p>
                  <a:pPr>
                    <a:defRPr sz="4800" b="0" i="0" u="none" strike="noStrike">
                      <a:solidFill>
                        <a:srgbClr val="FFFFFF"/>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92D3-7C4D-9F40-9DCE1F29D22E}"/>
                </c:ext>
              </c:extLst>
            </c:dLbl>
            <c:dLbl>
              <c:idx val="2"/>
              <c:numFmt formatCode="#,##0%" sourceLinked="0"/>
              <c:spPr/>
              <c:txPr>
                <a:bodyPr/>
                <a:lstStyle/>
                <a:p>
                  <a:pPr>
                    <a:defRPr sz="4800" b="0" i="0" u="none" strike="noStrike">
                      <a:solidFill>
                        <a:srgbClr val="FFFFFF"/>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92D3-7C4D-9F40-9DCE1F29D22E}"/>
                </c:ext>
              </c:extLst>
            </c:dLbl>
            <c:dLbl>
              <c:idx val="3"/>
              <c:numFmt formatCode="#,##0%" sourceLinked="0"/>
              <c:spPr/>
              <c:txPr>
                <a:bodyPr/>
                <a:lstStyle/>
                <a:p>
                  <a:pPr>
                    <a:defRPr sz="4800" b="0" i="0" u="none" strike="noStrike">
                      <a:solidFill>
                        <a:srgbClr val="FFFFFF"/>
                      </a:solidFill>
                      <a:latin typeface="Arial"/>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2D3-7C4D-9F40-9DCE1F29D22E}"/>
                </c:ext>
              </c:extLst>
            </c:dLbl>
            <c:numFmt formatCode="#,##0%" sourceLinked="0"/>
            <c:spPr>
              <a:noFill/>
              <a:ln>
                <a:noFill/>
              </a:ln>
              <a:effectLst/>
            </c:spPr>
            <c:txPr>
              <a:bodyPr/>
              <a:lstStyle/>
              <a:p>
                <a:pPr>
                  <a:defRPr sz="4800" b="0" i="0" u="none" strike="noStrike">
                    <a:solidFill>
                      <a:srgbClr val="FFFFFF"/>
                    </a:solidFill>
                    <a:latin typeface="Arial"/>
                  </a:defRPr>
                </a:pPr>
                <a:endParaRPr lang="en-US"/>
              </a:p>
            </c:txPr>
            <c:dLblPos val="outEnd"/>
            <c:showLegendKey val="0"/>
            <c:showVal val="0"/>
            <c:showCatName val="1"/>
            <c:showSerName val="0"/>
            <c:showPercent val="1"/>
            <c:showBubbleSize val="0"/>
            <c:showLeaderLines val="1"/>
            <c:leaderLines>
              <c:spPr>
                <a:ln w="6350" cap="flat">
                  <a:solidFill>
                    <a:srgbClr val="FFFFFF"/>
                  </a:solidFill>
                  <a:prstDash val="solid"/>
                  <a:miter lim="400000"/>
                </a:ln>
                <a:effectLst/>
              </c:spPr>
            </c:leaderLines>
            <c:extLst>
              <c:ext xmlns:c15="http://schemas.microsoft.com/office/drawing/2012/chart" uri="{CE6537A1-D6FC-4f65-9D91-7224C49458BB}"/>
            </c:extLst>
          </c:dLbls>
          <c:cat>
            <c:strRef>
              <c:f>Sheet1!$B$1:$E$1</c:f>
              <c:strCache>
                <c:ptCount val="4"/>
                <c:pt idx="0">
                  <c:v>Individuals</c:v>
                </c:pt>
                <c:pt idx="1">
                  <c:v>Bequests</c:v>
                </c:pt>
                <c:pt idx="2">
                  <c:v>Foundations</c:v>
                </c:pt>
                <c:pt idx="3">
                  <c:v>Corporations</c:v>
                </c:pt>
              </c:strCache>
            </c:strRef>
          </c:cat>
          <c:val>
            <c:numRef>
              <c:f>Sheet1!$B$2:$E$2</c:f>
              <c:numCache>
                <c:formatCode>General</c:formatCode>
                <c:ptCount val="4"/>
                <c:pt idx="0">
                  <c:v>67</c:v>
                </c:pt>
                <c:pt idx="1">
                  <c:v>9</c:v>
                </c:pt>
                <c:pt idx="2">
                  <c:v>19</c:v>
                </c:pt>
                <c:pt idx="3">
                  <c:v>4</c:v>
                </c:pt>
              </c:numCache>
            </c:numRef>
          </c:val>
          <c:extLst>
            <c:ext xmlns:c16="http://schemas.microsoft.com/office/drawing/2014/chart" uri="{C3380CC4-5D6E-409C-BE32-E72D297353CC}">
              <c16:uniqueId val="{00000008-92D3-7C4D-9F40-9DCE1F29D22E}"/>
            </c:ext>
          </c:extLst>
        </c:ser>
        <c:dLbls>
          <c:showLegendKey val="0"/>
          <c:showVal val="0"/>
          <c:showCatName val="0"/>
          <c:showSerName val="0"/>
          <c:showPercent val="0"/>
          <c:showBubbleSize val="0"/>
          <c:showLeaderLines val="1"/>
        </c:dLbls>
        <c:firstSliceAng val="147"/>
      </c:pieChart>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1143000" y="685800"/>
            <a:ext cx="4572000" cy="3429000"/>
          </a:xfrm>
          <a:prstGeom prst="rect">
            <a:avLst/>
          </a:prstGeom>
        </p:spPr>
        <p:txBody>
          <a:bodyPr/>
          <a:lstStyle/>
          <a:p>
            <a:endParaRPr/>
          </a:p>
        </p:txBody>
      </p:sp>
      <p:sp>
        <p:nvSpPr>
          <p:cNvPr id="274" name="Shape 2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lvl1pPr defTabSz="584200">
              <a:lnSpc>
                <a:spcPct val="100000"/>
              </a:lnSpc>
              <a:defRPr sz="3600">
                <a:latin typeface="Lucida Grande"/>
                <a:ea typeface="Lucida Grande"/>
                <a:cs typeface="Lucida Grande"/>
                <a:sym typeface="Lucida Grande"/>
              </a:defRPr>
            </a:lvl1pPr>
          </a:lstStyle>
          <a:p>
            <a:r>
              <a:t>Not from corporations or foundations!  But remember that foundations and corps are only clusters of individuals!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lvl1pPr defTabSz="584200">
              <a:lnSpc>
                <a:spcPct val="100000"/>
              </a:lnSpc>
              <a:defRPr sz="2400">
                <a:latin typeface="Lucida Grande"/>
                <a:ea typeface="Lucida Grande"/>
                <a:cs typeface="Lucida Grande"/>
                <a:sym typeface="Lucida Grande"/>
              </a:defRPr>
            </a:lvl1pPr>
          </a:lstStyle>
          <a:p>
            <a:r>
              <a:t>1540 - Statute of Wills - for the first time,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381000" y="685800"/>
            <a:ext cx="6096000" cy="3429000"/>
          </a:xfrm>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lvl1pPr defTabSz="584200">
              <a:lnSpc>
                <a:spcPct val="100000"/>
              </a:lnSpc>
              <a:defRPr sz="2400">
                <a:latin typeface="Lucida Grande"/>
                <a:ea typeface="Lucida Grande"/>
                <a:cs typeface="Lucida Grande"/>
                <a:sym typeface="Lucida Grande"/>
              </a:defRPr>
            </a:lvl1pPr>
          </a:lstStyle>
          <a:p>
            <a:r>
              <a:t>1540 - Statute of Wills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xfrm>
            <a:off x="381000" y="685800"/>
            <a:ext cx="6096000" cy="3429000"/>
          </a:xfrm>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defTabSz="584200">
              <a:lnSpc>
                <a:spcPct val="100000"/>
              </a:lnSpc>
              <a:defRPr sz="2400">
                <a:latin typeface="Lucida Grande"/>
                <a:ea typeface="Lucida Grande"/>
                <a:cs typeface="Lucida Grande"/>
                <a:sym typeface="Lucida Grande"/>
              </a:defRPr>
            </a:pPr>
            <a:r>
              <a:t>1540 - Statute of Wills - for the first time, landowners could pass property to who they wanted.</a:t>
            </a:r>
            <a:endParaRPr sz="4800"/>
          </a:p>
          <a:p>
            <a:pPr defTabSz="584200">
              <a:lnSpc>
                <a:spcPct val="100000"/>
              </a:lnSpc>
              <a:defRPr sz="2400">
                <a:latin typeface="Lucida Grande"/>
                <a:ea typeface="Lucida Grande"/>
                <a:cs typeface="Lucida Grande"/>
                <a:sym typeface="Lucida Grande"/>
              </a:defRPr>
            </a:pPr>
            <a:r>
              <a:t>AND certain requirements made their way into custom that we follow today.  The idea is to make sure the will is genuine and that the testator’s will is followed.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xfrm>
            <a:off x="381000" y="685800"/>
            <a:ext cx="6096000" cy="3429000"/>
          </a:xfrm>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t>In our country, state law determines who inherits what.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xfrm>
            <a:off x="381000" y="685800"/>
            <a:ext cx="6096000" cy="3429000"/>
          </a:xfrm>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lvl1pPr defTabSz="584200">
              <a:lnSpc>
                <a:spcPct val="100000"/>
              </a:lnSpc>
              <a:defRPr sz="3600">
                <a:solidFill>
                  <a:srgbClr val="0061FF"/>
                </a:solidFill>
                <a:latin typeface="Lucida Grande"/>
                <a:ea typeface="Lucida Grande"/>
                <a:cs typeface="Lucida Grande"/>
                <a:sym typeface="Lucida Grande"/>
              </a:defRPr>
            </a:lvl1pPr>
          </a:lstStyle>
          <a:p>
            <a:r>
              <a:t>Awarded franchise in 1965.  Robbie died in 1990.  Family had to sell stadium and team for $138 million to pay taxes.  Family no longer owns.  Team worth much more now.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xfrm>
            <a:off x="381000" y="685800"/>
            <a:ext cx="6096000" cy="3429000"/>
          </a:xfrm>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lvl1pPr defTabSz="584200">
              <a:lnSpc>
                <a:spcPct val="100000"/>
              </a:lnSpc>
              <a:defRPr sz="3600">
                <a:solidFill>
                  <a:srgbClr val="0061FF"/>
                </a:solidFill>
                <a:latin typeface="Lucida Grande"/>
                <a:ea typeface="Lucida Grande"/>
                <a:cs typeface="Lucida Grande"/>
                <a:sym typeface="Lucida Grande"/>
              </a:defRPr>
            </a:lvl1pPr>
          </a:lstStyle>
          <a:p>
            <a:r>
              <a:t>Hand-typed on his pc.  Had some typos and failed to give executors power to do simple things like sell property.  Result: increased, unnecessary probate costs.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xfrm>
            <a:off x="381000" y="685800"/>
            <a:ext cx="6096000" cy="3429000"/>
          </a:xfrm>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pPr defTabSz="584200">
              <a:lnSpc>
                <a:spcPct val="100000"/>
              </a:lnSpc>
              <a:defRPr sz="1200">
                <a:latin typeface="Lucida Grande"/>
                <a:ea typeface="Lucida Grande"/>
                <a:cs typeface="Lucida Grande"/>
                <a:sym typeface="Lucida Grande"/>
              </a:defRPr>
            </a:pPr>
            <a:r>
              <a:t>Kurt Cobain, Buddy Holly and a retired schoolteacher.</a:t>
            </a:r>
          </a:p>
          <a:p>
            <a:pPr defTabSz="584200">
              <a:lnSpc>
                <a:spcPct val="100000"/>
              </a:lnSpc>
              <a:defRPr sz="1200">
                <a:latin typeface="Lucida Grande"/>
                <a:ea typeface="Lucida Grande"/>
                <a:cs typeface="Lucida Grande"/>
                <a:sym typeface="Lucida Grande"/>
              </a:defRPr>
            </a:pPr>
            <a:r>
              <a:t>Teacher left 2.2 million in her will.  Cobain and Holly died without a will.</a:t>
            </a:r>
          </a:p>
          <a:p>
            <a:pPr defTabSz="584200">
              <a:lnSpc>
                <a:spcPct val="100000"/>
              </a:lnSpc>
              <a:defRPr sz="1200">
                <a:latin typeface="Lucida Grande"/>
                <a:ea typeface="Lucida Grande"/>
                <a:cs typeface="Lucida Grande"/>
                <a:sym typeface="Lucida Grande"/>
              </a:defRPr>
            </a:pPr>
            <a:r>
              <a:t>Holly’s plane: American Pie.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pPr defTabSz="584200">
              <a:lnSpc>
                <a:spcPct val="100000"/>
              </a:lnSpc>
              <a:defRPr sz="1200">
                <a:latin typeface="Lucida Grande"/>
                <a:ea typeface="Lucida Grande"/>
                <a:cs typeface="Lucida Grande"/>
                <a:sym typeface="Lucida Grande"/>
              </a:defRPr>
            </a:pPr>
            <a:r>
              <a:t>Kurt Cobain, Buddy Holly and a retired schoolteacher.</a:t>
            </a:r>
          </a:p>
          <a:p>
            <a:pPr defTabSz="584200">
              <a:lnSpc>
                <a:spcPct val="100000"/>
              </a:lnSpc>
              <a:defRPr sz="1200">
                <a:latin typeface="Lucida Grande"/>
                <a:ea typeface="Lucida Grande"/>
                <a:cs typeface="Lucida Grande"/>
                <a:sym typeface="Lucida Grande"/>
              </a:defRPr>
            </a:pPr>
            <a:r>
              <a:t>Teacher left 2.2 million in her will.  Cobain and Holly died without a will.</a:t>
            </a:r>
          </a:p>
          <a:p>
            <a:pPr defTabSz="584200">
              <a:lnSpc>
                <a:spcPct val="100000"/>
              </a:lnSpc>
              <a:defRPr sz="1200">
                <a:latin typeface="Lucida Grande"/>
                <a:ea typeface="Lucida Grande"/>
                <a:cs typeface="Lucida Grande"/>
                <a:sym typeface="Lucida Grande"/>
              </a:defRPr>
            </a:pPr>
            <a:r>
              <a:t>Holly’s plane: American Pie.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xfrm>
            <a:off x="381000" y="685800"/>
            <a:ext cx="6096000" cy="3429000"/>
          </a:xfrm>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lvl1pPr defTabSz="584200">
              <a:lnSpc>
                <a:spcPct val="100000"/>
              </a:lnSpc>
              <a:defRPr sz="4800" b="1">
                <a:latin typeface="Helvetica"/>
                <a:ea typeface="Helvetica"/>
                <a:cs typeface="Helvetica"/>
                <a:sym typeface="Helvetica"/>
              </a:defRPr>
            </a:lvl1pPr>
          </a:lstStyle>
          <a:p>
            <a:r>
              <a:t>Taxes when you die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xfrm>
            <a:off x="381000" y="685800"/>
            <a:ext cx="6096000" cy="3429000"/>
          </a:xfrm>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lvl1pPr defTabSz="584200">
              <a:lnSpc>
                <a:spcPct val="100000"/>
              </a:lnSpc>
              <a:defRPr sz="1200">
                <a:latin typeface="Lucida Grande"/>
                <a:ea typeface="Lucida Grande"/>
                <a:cs typeface="Lucida Grande"/>
                <a:sym typeface="Lucida Grande"/>
              </a:defRPr>
            </a:lvl1pPr>
          </a:lstStyle>
          <a:p>
            <a:r>
              <a:t>This from the Richmond SPCA Form 990 for tax year 2008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a:defRPr sz="4800" b="1"/>
            </a:lvl1pPr>
          </a:lstStyle>
          <a:p>
            <a:r>
              <a:t>	Post offices: 31,662		Subway restaurants: 27,062			McDonald’s restaurants: 14,350			Starbucks coffee shops: 11,962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xfrm>
            <a:off x="381000" y="685800"/>
            <a:ext cx="6096000" cy="3429000"/>
          </a:xfrm>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pPr defTabSz="584200">
              <a:lnSpc>
                <a:spcPct val="100000"/>
              </a:lnSpc>
              <a:defRPr sz="1200">
                <a:latin typeface="Lucida Grande"/>
                <a:ea typeface="Lucida Grande"/>
                <a:cs typeface="Lucida Grande"/>
                <a:sym typeface="Lucida Grande"/>
              </a:defRPr>
            </a:pPr>
            <a:r>
              <a:t>That same year, the organization received a house in a bequest they sold for $727,846.</a:t>
            </a:r>
          </a:p>
          <a:p>
            <a:pPr defTabSz="584200">
              <a:lnSpc>
                <a:spcPct val="100000"/>
              </a:lnSpc>
              <a:defRPr sz="1200">
                <a:latin typeface="Lucida Grande"/>
                <a:ea typeface="Lucida Grande"/>
                <a:cs typeface="Lucida Grande"/>
                <a:sym typeface="Lucida Grande"/>
              </a:defRPr>
            </a:pPr>
            <a:r>
              <a:t>This organization has no planned giving officer by title on staff</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xfrm>
            <a:off x="381000" y="685800"/>
            <a:ext cx="6096000" cy="3429000"/>
          </a:xfrm>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defTabSz="584200">
              <a:lnSpc>
                <a:spcPct val="100000"/>
              </a:lnSpc>
              <a:defRPr sz="1200">
                <a:latin typeface="Lucida Grande"/>
                <a:ea typeface="Lucida Grande"/>
                <a:cs typeface="Lucida Grande"/>
                <a:sym typeface="Lucida Grande"/>
              </a:defRPr>
            </a:pPr>
            <a:r>
              <a:t>That same year, the organization received a house in a bequest they sold for $727,846.</a:t>
            </a:r>
          </a:p>
          <a:p>
            <a:pPr defTabSz="584200">
              <a:lnSpc>
                <a:spcPct val="100000"/>
              </a:lnSpc>
              <a:defRPr sz="1200">
                <a:latin typeface="Lucida Grande"/>
                <a:ea typeface="Lucida Grande"/>
                <a:cs typeface="Lucida Grande"/>
                <a:sym typeface="Lucida Grande"/>
              </a:defRPr>
            </a:pPr>
            <a:r>
              <a:t>This organization has no planned giving officer by title on staff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381000" y="685800"/>
            <a:ext cx="6096000" cy="3429000"/>
          </a:xfrm>
          <a:prstGeom prst="rect">
            <a:avLst/>
          </a:prstGeom>
        </p:spPr>
        <p:txBody>
          <a:bodyPr/>
          <a:lstStyle/>
          <a:p>
            <a:endParaRPr/>
          </a:p>
        </p:txBody>
      </p:sp>
      <p:sp>
        <p:nvSpPr>
          <p:cNvPr id="807" name="Shape 807"/>
          <p:cNvSpPr>
            <a:spLocks noGrp="1"/>
          </p:cNvSpPr>
          <p:nvPr>
            <p:ph type="body" sz="quarter" idx="1"/>
          </p:nvPr>
        </p:nvSpPr>
        <p:spPr>
          <a:prstGeom prst="rect">
            <a:avLst/>
          </a:prstGeom>
        </p:spPr>
        <p:txBody>
          <a:bodyPr/>
          <a:lstStyle/>
          <a:p>
            <a:pPr defTabSz="584200">
              <a:lnSpc>
                <a:spcPct val="100000"/>
              </a:lnSpc>
              <a:defRPr sz="2400" b="1">
                <a:latin typeface="Lucida Grande"/>
                <a:ea typeface="Lucida Grande"/>
                <a:cs typeface="Lucida Grande"/>
                <a:sym typeface="Lucida Grande"/>
              </a:defRPr>
            </a:pPr>
            <a:r>
              <a:t>Just remind donors two or three times a year they can donate by stock.</a:t>
            </a:r>
          </a:p>
          <a:p>
            <a:pPr defTabSz="584200">
              <a:lnSpc>
                <a:spcPct val="100000"/>
              </a:lnSpc>
              <a:defRPr sz="2400" b="1">
                <a:latin typeface="Lucida Grande"/>
                <a:ea typeface="Lucida Grande"/>
                <a:cs typeface="Lucida Grande"/>
                <a:sym typeface="Lucida Grande"/>
              </a:defRPr>
            </a:pPr>
            <a:r>
              <a:t>Stocks have reached a recent new high.  Maybe they want to cash out?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hape 1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134" name="Shape 1134"/>
          <p:cNvSpPr>
            <a:spLocks noGrp="1"/>
          </p:cNvSpPr>
          <p:nvPr>
            <p:ph type="body" sz="quarter" idx="1"/>
          </p:nvPr>
        </p:nvSpPr>
        <p:spPr>
          <a:prstGeom prst="rect">
            <a:avLst/>
          </a:prstGeom>
        </p:spPr>
        <p:txBody>
          <a:bodyPr/>
          <a:lstStyle>
            <a:lvl1pPr defTabSz="584200">
              <a:lnSpc>
                <a:spcPct val="100000"/>
              </a:lnSpc>
              <a:defRPr sz="3200">
                <a:latin typeface="Arial"/>
                <a:ea typeface="Arial"/>
                <a:cs typeface="Arial"/>
                <a:sym typeface="Arial"/>
              </a:defRPr>
            </a:lvl1pPr>
          </a:lstStyle>
          <a:p>
            <a:r>
              <a:t>Focus on the good feelings.  tax benefits. control.  payments from annuity or trust.  Don’t spend time on charity’s benefits.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lvl1pPr defTabSz="584200">
              <a:lnSpc>
                <a:spcPct val="100000"/>
              </a:lnSpc>
              <a:defRPr sz="3200">
                <a:latin typeface="Arial"/>
                <a:ea typeface="Arial"/>
                <a:cs typeface="Arial"/>
                <a:sym typeface="Arial"/>
              </a:defRPr>
            </a:lvl1pPr>
          </a:lstStyle>
          <a:p>
            <a:r>
              <a:t>Focus on the good feelings.  tax benefits. control.  payments from annuity or trust.  Don’t spend time on charity’s benefits.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lvl1pPr defTabSz="584200">
              <a:lnSpc>
                <a:spcPct val="100000"/>
              </a:lnSpc>
              <a:defRPr sz="3200">
                <a:latin typeface="Arial"/>
                <a:ea typeface="Arial"/>
                <a:cs typeface="Arial"/>
                <a:sym typeface="Arial"/>
              </a:defRPr>
            </a:lvl1pPr>
          </a:lstStyle>
          <a:p>
            <a:r>
              <a:t>Focus on the good feelings.  tax benefits. control.  payments from annuity or trust.  Don’t spend time on charity’s benefits.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175" name="Shape 1175"/>
          <p:cNvSpPr>
            <a:spLocks noGrp="1"/>
          </p:cNvSpPr>
          <p:nvPr>
            <p:ph type="body" sz="quarter" idx="1"/>
          </p:nvPr>
        </p:nvSpPr>
        <p:spPr>
          <a:prstGeom prst="rect">
            <a:avLst/>
          </a:prstGeom>
        </p:spPr>
        <p:txBody>
          <a:bodyPr/>
          <a:lstStyle>
            <a:lvl1pPr defTabSz="584200">
              <a:lnSpc>
                <a:spcPct val="100000"/>
              </a:lnSpc>
              <a:defRPr sz="3200">
                <a:latin typeface="Arial"/>
                <a:ea typeface="Arial"/>
                <a:cs typeface="Arial"/>
                <a:sym typeface="Arial"/>
              </a:defRPr>
            </a:lvl1pPr>
          </a:lstStyle>
          <a:p>
            <a:r>
              <a:t>Focus on the good feelings.  tax benefits. control.  payments from annuity or trust.  Don’t spend time on charity’s benefits.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381000" y="685800"/>
            <a:ext cx="6096000" cy="3429000"/>
          </a:xfrm>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lvl1pPr defTabSz="584200">
              <a:defRPr sz="2400" b="1">
                <a:latin typeface="Helvetica CY Plain"/>
                <a:ea typeface="Helvetica CY Plain"/>
                <a:cs typeface="Helvetica CY Plain"/>
                <a:sym typeface="Helvetica CY Plain"/>
              </a:defRPr>
            </a:lvl1pPr>
          </a:lstStyle>
          <a:p>
            <a:r>
              <a:t>saying people give for the tax benefit is like saying people go to Starbucks only for the coffee.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defTabSz="584200">
              <a:lnSpc>
                <a:spcPct val="100000"/>
              </a:lnSpc>
              <a:defRPr sz="3300" b="1">
                <a:latin typeface="Helvetica"/>
                <a:ea typeface="Helvetica"/>
                <a:cs typeface="Helvetica"/>
                <a:sym typeface="Helvetica"/>
              </a:defRPr>
            </a:lvl1pPr>
          </a:lstStyle>
          <a:p>
            <a:r>
              <a:t>2016 Charitable Giving Report, Blackbaud Institute for Philanthropic Impact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381000" y="685800"/>
            <a:ext cx="6096000" cy="3429000"/>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t>james a garfield - 20</a:t>
            </a:r>
            <a:r>
              <a:rPr baseline="31999"/>
              <a:t>th</a:t>
            </a:r>
            <a:r>
              <a:t> president - Major General from Ohio, Shiloh and Chickamauga</a:t>
            </a:r>
          </a:p>
          <a:p>
            <a:pPr defTabSz="584200">
              <a:lnSpc>
                <a:spcPct val="100000"/>
              </a:lnSpc>
              <a:defRPr sz="1600">
                <a:latin typeface="Lucida Grande"/>
                <a:ea typeface="Lucida Grande"/>
                <a:cs typeface="Lucida Grande"/>
                <a:sym typeface="Lucida Grande"/>
              </a:defRPr>
            </a:pPr>
            <a:r>
              <a:t>jim dean</a:t>
            </a:r>
          </a:p>
          <a:p>
            <a:pPr defTabSz="584200">
              <a:lnSpc>
                <a:spcPct val="100000"/>
              </a:lnSpc>
              <a:defRPr sz="1600">
                <a:latin typeface="Lucida Grande"/>
                <a:ea typeface="Lucida Grande"/>
                <a:cs typeface="Lucida Grande"/>
                <a:sym typeface="Lucida Grande"/>
              </a:defRPr>
            </a:pPr>
            <a:r>
              <a:t>sonny bono</a:t>
            </a:r>
          </a:p>
          <a:p>
            <a:pPr defTabSz="584200">
              <a:lnSpc>
                <a:spcPct val="100000"/>
              </a:lnSpc>
              <a:defRPr sz="1600">
                <a:latin typeface="Lucida Grande"/>
                <a:ea typeface="Lucida Grande"/>
                <a:cs typeface="Lucida Grande"/>
                <a:sym typeface="Lucida Grande"/>
              </a:defRPr>
            </a:pPr>
            <a:r>
              <a:t>Jimmy Hendrix</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381000" y="685800"/>
            <a:ext cx="6096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Aretha Franklin died without a will. Aretha Franklin, who died Aug. 16 at 76 years old. Gwendolyn Quinn, Franklin’s representative, said the cause was pancreatic cancer.</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Although the Queen of Soul’s worth was estimated to be approximately $80 million, she didn’t leave a will.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xfrm>
            <a:off x="381000" y="685800"/>
            <a:ext cx="6096000" cy="3429000"/>
          </a:xfrm>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lvl1pPr defTabSz="584200">
              <a:lnSpc>
                <a:spcPct val="100000"/>
              </a:lnSpc>
              <a:defRPr sz="2400">
                <a:latin typeface="Lucida Grande"/>
                <a:ea typeface="Lucida Grande"/>
                <a:cs typeface="Lucida Grande"/>
                <a:sym typeface="Lucida Grande"/>
              </a:defRPr>
            </a:lvl1pPr>
          </a:lstStyle>
          <a:p>
            <a:r>
              <a:t>Under the Justinian Code in ancient Rome oral and written wills were recognized, but they had to be approved by a public official.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lvl1pPr defTabSz="584200">
              <a:lnSpc>
                <a:spcPct val="100000"/>
              </a:lnSpc>
              <a:defRPr sz="2400">
                <a:latin typeface="Lucida Grande"/>
                <a:ea typeface="Lucida Grande"/>
                <a:cs typeface="Lucida Grande"/>
                <a:sym typeface="Lucida Grande"/>
              </a:defRPr>
            </a:lvl1pPr>
          </a:lstStyle>
          <a:p>
            <a:r>
              <a:t>Transfers of Land were transfers of power and had to be approved by royalty.  If no heirs, then property went to “Crown”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381000" y="685800"/>
            <a:ext cx="6096000" cy="3429000"/>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lvl1pPr defTabSz="584200">
              <a:lnSpc>
                <a:spcPct val="100000"/>
              </a:lnSpc>
              <a:defRPr sz="2400">
                <a:latin typeface="Lucida Grande"/>
                <a:ea typeface="Lucida Grande"/>
                <a:cs typeface="Lucida Grande"/>
                <a:sym typeface="Lucida Grande"/>
              </a:defRPr>
            </a:lvl1pPr>
          </a:lstStyle>
          <a:p>
            <a:r>
              <a:t>Transfers of Land were transfers of power and had to be approved by royalty.  If no heirs, then property went to “Crown”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958828" y="184149"/>
            <a:ext cx="16466344" cy="3016251"/>
          </a:xfrm>
          <a:prstGeom prst="rect">
            <a:avLst/>
          </a:prstGeom>
        </p:spPr>
        <p:txBody>
          <a:bodyPr lIns="71437" tIns="71437" rIns="71437" bIns="71437">
            <a:noAutofit/>
          </a:bodyPr>
          <a:lstStyle>
            <a:lvl1pPr marL="81280" marR="81280" defTabSz="1821656">
              <a:defRPr sz="8600">
                <a:uFill>
                  <a:solidFill>
                    <a:srgbClr val="000000"/>
                  </a:solidFill>
                </a:u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3958828" y="3196828"/>
            <a:ext cx="16466344" cy="10519172"/>
          </a:xfrm>
          <a:prstGeom prst="rect">
            <a:avLst/>
          </a:prstGeom>
        </p:spPr>
        <p:txBody>
          <a:bodyPr lIns="71437" tIns="71437" rIns="71437" bIns="71437" anchor="t">
            <a:noAutofit/>
          </a:bodyPr>
          <a:lstStyle>
            <a:lvl1pPr marL="508230" marR="81280" indent="-467590" defTabSz="1821656">
              <a:spcBef>
                <a:spcPts val="1400"/>
              </a:spcBef>
              <a:buSzPct val="100000"/>
              <a:defRPr sz="6000">
                <a:uFill>
                  <a:solidFill>
                    <a:srgbClr val="000000"/>
                  </a:solidFill>
                </a:uFill>
                <a:latin typeface="Arial"/>
                <a:ea typeface="Arial"/>
                <a:cs typeface="Arial"/>
                <a:sym typeface="Arial"/>
              </a:defRPr>
            </a:lvl1pPr>
            <a:lvl2pPr marL="888866" marR="81280" indent="-391026" defTabSz="1821656">
              <a:spcBef>
                <a:spcPts val="1200"/>
              </a:spcBef>
              <a:buSzPct val="100000"/>
              <a:buChar char="–"/>
              <a:defRPr>
                <a:uFill>
                  <a:solidFill>
                    <a:srgbClr val="000000"/>
                  </a:solidFill>
                </a:uFill>
                <a:latin typeface="Arial"/>
                <a:ea typeface="Arial"/>
                <a:cs typeface="Arial"/>
                <a:sym typeface="Arial"/>
              </a:defRPr>
            </a:lvl2pPr>
            <a:lvl3pPr marL="1264322" marR="81280" indent="-309282" defTabSz="1821656">
              <a:spcBef>
                <a:spcPts val="1100"/>
              </a:spcBef>
              <a:buSzPct val="100000"/>
              <a:defRPr sz="4600">
                <a:uFill>
                  <a:solidFill>
                    <a:srgbClr val="000000"/>
                  </a:solidFill>
                </a:uFill>
                <a:latin typeface="Arial"/>
                <a:ea typeface="Arial"/>
                <a:cs typeface="Arial"/>
                <a:sym typeface="Arial"/>
              </a:defRPr>
            </a:lvl3pPr>
            <a:lvl4pPr marL="1722482" marR="81280" indent="-310242" defTabSz="1821656">
              <a:spcBef>
                <a:spcPts val="900"/>
              </a:spcBef>
              <a:buSzPct val="100000"/>
              <a:buChar char="–"/>
              <a:defRPr sz="3800">
                <a:uFill>
                  <a:solidFill>
                    <a:srgbClr val="000000"/>
                  </a:solidFill>
                </a:uFill>
                <a:latin typeface="Arial"/>
                <a:ea typeface="Arial"/>
                <a:cs typeface="Arial"/>
                <a:sym typeface="Arial"/>
              </a:defRPr>
            </a:lvl4pPr>
            <a:lvl5pPr marL="2179682" marR="81280" indent="-310242" defTabSz="1821656">
              <a:spcBef>
                <a:spcPts val="900"/>
              </a:spcBef>
              <a:buSzPct val="100000"/>
              <a:buChar char="»"/>
              <a:defRPr sz="38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8040697" y="12490450"/>
            <a:ext cx="494606" cy="488505"/>
          </a:xfrm>
          <a:prstGeom prst="rect">
            <a:avLst/>
          </a:prstGeom>
        </p:spPr>
        <p:txBody>
          <a:bodyPr lIns="71437" tIns="71437" rIns="71437" bIns="71437"/>
          <a:lstStyle>
            <a:lvl1pPr defTabSz="910828">
              <a:defRPr>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4833935" y="357185"/>
            <a:ext cx="14698270" cy="3429003"/>
          </a:xfrm>
          <a:prstGeom prst="rect">
            <a:avLst/>
          </a:prstGeom>
        </p:spPr>
        <p:txBody>
          <a:bodyPr lIns="71435" tIns="71435" rIns="71435" bIns="71435"/>
          <a:lstStyle>
            <a:lvl1pPr defTabSz="821529">
              <a:defRPr>
                <a:latin typeface="Gill Sans"/>
                <a:ea typeface="Gill Sans"/>
                <a:cs typeface="Gill Sans"/>
                <a:sym typeface="Gill Sans"/>
              </a:defRPr>
            </a:lvl1pPr>
          </a:lstStyle>
          <a:p>
            <a:r>
              <a:t>Title Text</a:t>
            </a:r>
          </a:p>
        </p:txBody>
      </p:sp>
      <p:sp>
        <p:nvSpPr>
          <p:cNvPr id="145" name="Body Level One…"/>
          <p:cNvSpPr txBox="1">
            <a:spLocks noGrp="1"/>
          </p:cNvSpPr>
          <p:nvPr>
            <p:ph type="body" sz="half" idx="1"/>
          </p:nvPr>
        </p:nvSpPr>
        <p:spPr>
          <a:xfrm>
            <a:off x="4833935" y="3893341"/>
            <a:ext cx="14698270" cy="8018863"/>
          </a:xfrm>
          <a:prstGeom prst="rect">
            <a:avLst/>
          </a:prstGeom>
        </p:spPr>
        <p:txBody>
          <a:bodyPr lIns="71435" tIns="71435" rIns="71435" bIns="71435"/>
          <a:lstStyle>
            <a:lvl1pPr marL="1099551" indent="-782051" defTabSz="821529">
              <a:spcBef>
                <a:spcPts val="3200"/>
              </a:spcBef>
              <a:buSzPct val="171000"/>
              <a:defRPr>
                <a:latin typeface="Gill Sans"/>
                <a:ea typeface="Gill Sans"/>
                <a:cs typeface="Gill Sans"/>
                <a:sym typeface="Gill Sans"/>
              </a:defRPr>
            </a:lvl1pPr>
            <a:lvl2pPr marL="1544052" indent="-782052" defTabSz="821529">
              <a:spcBef>
                <a:spcPts val="3200"/>
              </a:spcBef>
              <a:buSzPct val="171000"/>
              <a:defRPr>
                <a:latin typeface="Gill Sans"/>
                <a:ea typeface="Gill Sans"/>
                <a:cs typeface="Gill Sans"/>
                <a:sym typeface="Gill Sans"/>
              </a:defRPr>
            </a:lvl2pPr>
            <a:lvl3pPr marL="1988552" indent="-782052" defTabSz="821529">
              <a:spcBef>
                <a:spcPts val="3200"/>
              </a:spcBef>
              <a:buSzPct val="171000"/>
              <a:defRPr>
                <a:latin typeface="Gill Sans"/>
                <a:ea typeface="Gill Sans"/>
                <a:cs typeface="Gill Sans"/>
                <a:sym typeface="Gill Sans"/>
              </a:defRPr>
            </a:lvl3pPr>
            <a:lvl4pPr marL="2433051" indent="-782051" defTabSz="821529">
              <a:spcBef>
                <a:spcPts val="3200"/>
              </a:spcBef>
              <a:buSzPct val="171000"/>
              <a:defRPr>
                <a:latin typeface="Gill Sans"/>
                <a:ea typeface="Gill Sans"/>
                <a:cs typeface="Gill Sans"/>
                <a:sym typeface="Gill Sans"/>
              </a:defRPr>
            </a:lvl4pPr>
            <a:lvl5pPr marL="2877551" indent="-782051" defTabSz="821529">
              <a:spcBef>
                <a:spcPts val="3200"/>
              </a:spcBef>
              <a:buSzPct val="171000"/>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1956655" y="13055201"/>
            <a:ext cx="434973" cy="460373"/>
          </a:xfrm>
          <a:prstGeom prst="rect">
            <a:avLst/>
          </a:prstGeom>
        </p:spPr>
        <p:txBody>
          <a:bodyPr lIns="71435" tIns="71435" rIns="71435" bIns="71435"/>
          <a:lstStyle>
            <a:lvl1pPr defTabSz="821529">
              <a:defRPr sz="22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3958828" y="549276"/>
            <a:ext cx="16466344" cy="2286001"/>
          </a:xfrm>
          <a:prstGeom prst="rect">
            <a:avLst/>
          </a:prstGeom>
          <a:ln>
            <a:round/>
          </a:ln>
        </p:spPr>
        <p:txBody>
          <a:bodyPr lIns="53578" tIns="53578" rIns="53578" bIns="53578">
            <a:noAutofit/>
          </a:bodyPr>
          <a:lstStyle>
            <a:lvl1pPr defTabSz="1295400">
              <a:defRPr sz="8600">
                <a:uFill>
                  <a:solidFill>
                    <a:srgbClr val="000000"/>
                  </a:solidFill>
                </a:uFill>
                <a:latin typeface="Calibri"/>
                <a:ea typeface="Calibri"/>
                <a:cs typeface="Calibri"/>
                <a:sym typeface="Calibri"/>
              </a:defRPr>
            </a:lvl1pPr>
          </a:lstStyle>
          <a:p>
            <a:r>
              <a:t>Title Text</a:t>
            </a:r>
          </a:p>
        </p:txBody>
      </p:sp>
      <p:sp>
        <p:nvSpPr>
          <p:cNvPr id="154" name="Body Level One…"/>
          <p:cNvSpPr txBox="1">
            <a:spLocks noGrp="1"/>
          </p:cNvSpPr>
          <p:nvPr>
            <p:ph type="body" idx="1"/>
          </p:nvPr>
        </p:nvSpPr>
        <p:spPr>
          <a:xfrm>
            <a:off x="3958828" y="3196828"/>
            <a:ext cx="16466344" cy="9051927"/>
          </a:xfrm>
          <a:prstGeom prst="rect">
            <a:avLst/>
          </a:prstGeom>
          <a:ln>
            <a:round/>
          </a:ln>
        </p:spPr>
        <p:txBody>
          <a:bodyPr lIns="53578" tIns="53578" rIns="53578" bIns="53578" anchor="t">
            <a:noAutofit/>
          </a:bodyPr>
          <a:lstStyle>
            <a:lvl1pPr marL="467590" indent="-467590" defTabSz="1295400">
              <a:spcBef>
                <a:spcPts val="1000"/>
              </a:spcBef>
              <a:buClr>
                <a:srgbClr val="000000"/>
              </a:buClr>
              <a:buSzPct val="100000"/>
              <a:buFont typeface="Arial"/>
              <a:defRPr sz="6000">
                <a:uFill>
                  <a:solidFill>
                    <a:srgbClr val="000000"/>
                  </a:solidFill>
                </a:uFill>
                <a:latin typeface="Calibri"/>
                <a:ea typeface="Calibri"/>
                <a:cs typeface="Calibri"/>
                <a:sym typeface="Calibri"/>
              </a:defRPr>
            </a:lvl1pPr>
            <a:lvl2pPr marL="848226" indent="-391026" defTabSz="1295400">
              <a:spcBef>
                <a:spcPts val="900"/>
              </a:spcBef>
              <a:buClr>
                <a:srgbClr val="000000"/>
              </a:buClr>
              <a:buSzPct val="100000"/>
              <a:buFont typeface="Arial"/>
              <a:buChar char="–"/>
              <a:defRPr>
                <a:uFill>
                  <a:solidFill>
                    <a:srgbClr val="000000"/>
                  </a:solidFill>
                </a:uFill>
                <a:latin typeface="Calibri"/>
                <a:ea typeface="Calibri"/>
                <a:cs typeface="Calibri"/>
                <a:sym typeface="Calibri"/>
              </a:defRPr>
            </a:lvl2pPr>
            <a:lvl3pPr marL="1223682" indent="-309282" defTabSz="1295400">
              <a:spcBef>
                <a:spcPts val="800"/>
              </a:spcBef>
              <a:buClr>
                <a:srgbClr val="000000"/>
              </a:buClr>
              <a:buSzPct val="100000"/>
              <a:buFont typeface="Arial"/>
              <a:defRPr sz="4600">
                <a:uFill>
                  <a:solidFill>
                    <a:srgbClr val="000000"/>
                  </a:solidFill>
                </a:uFill>
                <a:latin typeface="Calibri"/>
                <a:ea typeface="Calibri"/>
                <a:cs typeface="Calibri"/>
                <a:sym typeface="Calibri"/>
              </a:defRPr>
            </a:lvl3pPr>
            <a:lvl4pPr marL="1681842" indent="-310242" defTabSz="1295400">
              <a:spcBef>
                <a:spcPts val="600"/>
              </a:spcBef>
              <a:buClr>
                <a:srgbClr val="000000"/>
              </a:buClr>
              <a:buSzPct val="100000"/>
              <a:buFont typeface="Arial"/>
              <a:buChar char="–"/>
              <a:defRPr sz="3800">
                <a:uFill>
                  <a:solidFill>
                    <a:srgbClr val="000000"/>
                  </a:solidFill>
                </a:uFill>
                <a:latin typeface="Calibri"/>
                <a:ea typeface="Calibri"/>
                <a:cs typeface="Calibri"/>
                <a:sym typeface="Calibri"/>
              </a:defRPr>
            </a:lvl4pPr>
            <a:lvl5pPr marL="2139042" indent="-310242" defTabSz="1295400">
              <a:spcBef>
                <a:spcPts val="600"/>
              </a:spcBef>
              <a:buClr>
                <a:srgbClr val="000000"/>
              </a:buClr>
              <a:buSzPct val="100000"/>
              <a:buFont typeface="Arial"/>
              <a:buChar char="»"/>
              <a:defRPr sz="380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20018525" y="13011224"/>
            <a:ext cx="403077" cy="401093"/>
          </a:xfrm>
          <a:prstGeom prst="rect">
            <a:avLst/>
          </a:prstGeom>
          <a:ln>
            <a:round/>
          </a:ln>
        </p:spPr>
        <p:txBody>
          <a:bodyPr lIns="53578" tIns="53578" rIns="53578" bIns="53578" anchor="ctr"/>
          <a:lstStyle>
            <a:lvl1pPr algn="r" defTabSz="1295400">
              <a:defRPr sz="22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Heading with text and image options">
    <p:spTree>
      <p:nvGrpSpPr>
        <p:cNvPr id="1" name=""/>
        <p:cNvGrpSpPr/>
        <p:nvPr/>
      </p:nvGrpSpPr>
      <p:grpSpPr>
        <a:xfrm>
          <a:off x="0" y="0"/>
          <a:ext cx="0" cy="0"/>
          <a:chOff x="0" y="0"/>
          <a:chExt cx="0" cy="0"/>
        </a:xfrm>
      </p:grpSpPr>
      <p:pic>
        <p:nvPicPr>
          <p:cNvPr id="171" name="Picture 4" descr="Picture 4"/>
          <p:cNvPicPr>
            <a:picLocks noChangeAspect="1"/>
          </p:cNvPicPr>
          <p:nvPr/>
        </p:nvPicPr>
        <p:blipFill>
          <a:blip r:embed="rId2"/>
          <a:stretch>
            <a:fillRect/>
          </a:stretch>
        </p:blipFill>
        <p:spPr>
          <a:xfrm>
            <a:off x="377205" y="12921733"/>
            <a:ext cx="2947516" cy="483551"/>
          </a:xfrm>
          <a:prstGeom prst="rect">
            <a:avLst/>
          </a:prstGeom>
          <a:ln w="12700">
            <a:miter lim="400000"/>
          </a:ln>
        </p:spPr>
      </p:pic>
      <p:sp>
        <p:nvSpPr>
          <p:cNvPr id="172" name="Rectangle 1"/>
          <p:cNvSpPr/>
          <p:nvPr/>
        </p:nvSpPr>
        <p:spPr>
          <a:xfrm>
            <a:off x="0" y="10827328"/>
            <a:ext cx="24384000" cy="2909455"/>
          </a:xfrm>
          <a:prstGeom prst="rect">
            <a:avLst/>
          </a:prstGeom>
          <a:solidFill>
            <a:srgbClr val="FFFFFF"/>
          </a:solidFill>
          <a:ln w="12700">
            <a:miter lim="400000"/>
          </a:ln>
        </p:spPr>
        <p:txBody>
          <a:bodyPr tIns="91439" bIns="91439" anchor="ctr"/>
          <a:lstStyle/>
          <a:p>
            <a:pPr defTabSz="1828800">
              <a:defRPr sz="3600" b="0">
                <a:solidFill>
                  <a:srgbClr val="FFFFFF"/>
                </a:solidFill>
                <a:latin typeface="Calibri"/>
                <a:ea typeface="Calibri"/>
                <a:cs typeface="Calibri"/>
                <a:sym typeface="Calibri"/>
              </a:defRPr>
            </a:pPr>
            <a:endParaRPr/>
          </a:p>
        </p:txBody>
      </p:sp>
      <p:sp>
        <p:nvSpPr>
          <p:cNvPr id="173" name="Slide Heading Calibri 40 Pt."/>
          <p:cNvSpPr txBox="1">
            <a:spLocks noGrp="1"/>
          </p:cNvSpPr>
          <p:nvPr>
            <p:ph type="title" hasCustomPrompt="1"/>
          </p:nvPr>
        </p:nvSpPr>
        <p:spPr>
          <a:xfrm>
            <a:off x="1039089" y="1125244"/>
            <a:ext cx="22153421" cy="1136921"/>
          </a:xfrm>
          <a:prstGeom prst="rect">
            <a:avLst/>
          </a:prstGeom>
        </p:spPr>
        <p:txBody>
          <a:bodyPr lIns="91439" tIns="91439" rIns="91439" bIns="91439" anchor="t"/>
          <a:lstStyle>
            <a:lvl1pPr algn="l" defTabSz="1828800">
              <a:lnSpc>
                <a:spcPct val="90000"/>
              </a:lnSpc>
              <a:defRPr sz="8000">
                <a:latin typeface="Calibri Light"/>
                <a:ea typeface="Calibri Light"/>
                <a:cs typeface="Calibri Light"/>
                <a:sym typeface="Calibri Light"/>
              </a:defRPr>
            </a:lvl1pPr>
          </a:lstStyle>
          <a:p>
            <a:r>
              <a:t>Slide Heading Calibri 40 Pt.</a:t>
            </a:r>
          </a:p>
        </p:txBody>
      </p:sp>
      <p:sp>
        <p:nvSpPr>
          <p:cNvPr id="174" name="Body Level One…"/>
          <p:cNvSpPr txBox="1">
            <a:spLocks noGrp="1"/>
          </p:cNvSpPr>
          <p:nvPr>
            <p:ph type="body" idx="1" hasCustomPrompt="1"/>
          </p:nvPr>
        </p:nvSpPr>
        <p:spPr>
          <a:xfrm>
            <a:off x="1038224" y="3001408"/>
            <a:ext cx="22155151" cy="9757724"/>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7200">
                <a:latin typeface="Calibri"/>
                <a:ea typeface="Calibri"/>
                <a:cs typeface="Calibri"/>
                <a:sym typeface="Calibri"/>
              </a:defRPr>
            </a:lvl1pPr>
            <a:lvl2pPr marL="1143000" indent="-685800" defTabSz="1828800">
              <a:lnSpc>
                <a:spcPct val="90000"/>
              </a:lnSpc>
              <a:spcBef>
                <a:spcPts val="2000"/>
              </a:spcBef>
              <a:buSzPct val="100000"/>
              <a:buFont typeface="Arial"/>
              <a:defRPr sz="7200">
                <a:latin typeface="Calibri"/>
                <a:ea typeface="Calibri"/>
                <a:cs typeface="Calibri"/>
                <a:sym typeface="Calibri"/>
              </a:defRPr>
            </a:lvl2pPr>
            <a:lvl3pPr marL="1737359" indent="-822959" defTabSz="1828800">
              <a:lnSpc>
                <a:spcPct val="90000"/>
              </a:lnSpc>
              <a:spcBef>
                <a:spcPts val="2000"/>
              </a:spcBef>
              <a:buSzPct val="100000"/>
              <a:buFont typeface="Arial"/>
              <a:defRPr sz="7200">
                <a:latin typeface="Calibri"/>
                <a:ea typeface="Calibri"/>
                <a:cs typeface="Calibri"/>
                <a:sym typeface="Calibri"/>
              </a:defRPr>
            </a:lvl3pPr>
            <a:lvl4pPr marL="2286000" indent="-914400" defTabSz="1828800">
              <a:lnSpc>
                <a:spcPct val="90000"/>
              </a:lnSpc>
              <a:spcBef>
                <a:spcPts val="2000"/>
              </a:spcBef>
              <a:buSzPct val="80000"/>
              <a:buFont typeface="Arial"/>
              <a:defRPr sz="7200">
                <a:latin typeface="Calibri"/>
                <a:ea typeface="Calibri"/>
                <a:cs typeface="Calibri"/>
                <a:sym typeface="Calibri"/>
              </a:defRPr>
            </a:lvl4pPr>
            <a:lvl5pPr marL="2743200" indent="-914400" defTabSz="1828800">
              <a:lnSpc>
                <a:spcPct val="90000"/>
              </a:lnSpc>
              <a:spcBef>
                <a:spcPts val="2000"/>
              </a:spcBef>
              <a:buSzPct val="100000"/>
              <a:buFont typeface="Arial"/>
              <a:defRPr sz="7200">
                <a:latin typeface="Calibri"/>
                <a:ea typeface="Calibri"/>
                <a:cs typeface="Calibri"/>
                <a:sym typeface="Calibri"/>
              </a:defRPr>
            </a:lvl5pPr>
          </a:lstStyle>
          <a:p>
            <a:r>
              <a:t>Edit Master Text Styles</a:t>
            </a:r>
          </a:p>
          <a:p>
            <a:pPr lvl="1"/>
            <a:endParaRPr/>
          </a:p>
          <a:p>
            <a:pPr lvl="2"/>
            <a:endParaRPr/>
          </a:p>
          <a:p>
            <a:pPr lvl="3"/>
            <a:endParaRPr/>
          </a:p>
          <a:p>
            <a:pPr lvl="4"/>
            <a:endParaRPr/>
          </a:p>
        </p:txBody>
      </p:sp>
      <p:sp>
        <p:nvSpPr>
          <p:cNvPr id="175"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_Section_no photo-White">
    <p:spTree>
      <p:nvGrpSpPr>
        <p:cNvPr id="1" name=""/>
        <p:cNvGrpSpPr/>
        <p:nvPr/>
      </p:nvGrpSpPr>
      <p:grpSpPr>
        <a:xfrm>
          <a:off x="0" y="0"/>
          <a:ext cx="0" cy="0"/>
          <a:chOff x="0" y="0"/>
          <a:chExt cx="0" cy="0"/>
        </a:xfrm>
      </p:grpSpPr>
      <p:pic>
        <p:nvPicPr>
          <p:cNvPr id="191" name="Picture 5" descr="Picture 5"/>
          <p:cNvPicPr>
            <a:picLocks noChangeAspect="1"/>
          </p:cNvPicPr>
          <p:nvPr/>
        </p:nvPicPr>
        <p:blipFill>
          <a:blip r:embed="rId2"/>
          <a:stretch>
            <a:fillRect/>
          </a:stretch>
        </p:blipFill>
        <p:spPr>
          <a:xfrm>
            <a:off x="20443558" y="12907864"/>
            <a:ext cx="3121555" cy="511289"/>
          </a:xfrm>
          <a:prstGeom prst="rect">
            <a:avLst/>
          </a:prstGeom>
          <a:ln w="12700">
            <a:miter lim="400000"/>
          </a:ln>
        </p:spPr>
      </p:pic>
      <p:sp>
        <p:nvSpPr>
          <p:cNvPr id="192" name="Section Heading, (Calibri 46 Pt.)"/>
          <p:cNvSpPr txBox="1">
            <a:spLocks noGrp="1"/>
          </p:cNvSpPr>
          <p:nvPr>
            <p:ph type="title" hasCustomPrompt="1"/>
          </p:nvPr>
        </p:nvSpPr>
        <p:spPr>
          <a:xfrm>
            <a:off x="1225117" y="3677922"/>
            <a:ext cx="21945601" cy="2216956"/>
          </a:xfrm>
          <a:prstGeom prst="rect">
            <a:avLst/>
          </a:prstGeom>
        </p:spPr>
        <p:txBody>
          <a:bodyPr lIns="91439" tIns="91439" rIns="91439" bIns="91439" anchor="b"/>
          <a:lstStyle>
            <a:lvl1pPr defTabSz="1828800">
              <a:lnSpc>
                <a:spcPct val="90000"/>
              </a:lnSpc>
              <a:defRPr sz="9200">
                <a:solidFill>
                  <a:srgbClr val="4472C4"/>
                </a:solidFill>
                <a:latin typeface="Calibri Light"/>
                <a:ea typeface="Calibri Light"/>
                <a:cs typeface="Calibri Light"/>
                <a:sym typeface="Calibri Light"/>
              </a:defRPr>
            </a:lvl1pPr>
          </a:lstStyle>
          <a:p>
            <a:r>
              <a:t>Section Heading, (Calibri 46 Pt.)</a:t>
            </a:r>
          </a:p>
        </p:txBody>
      </p:sp>
      <p:sp>
        <p:nvSpPr>
          <p:cNvPr id="193"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_photo left_text right">
    <p:spTree>
      <p:nvGrpSpPr>
        <p:cNvPr id="1" name=""/>
        <p:cNvGrpSpPr/>
        <p:nvPr/>
      </p:nvGrpSpPr>
      <p:grpSpPr>
        <a:xfrm>
          <a:off x="0" y="0"/>
          <a:ext cx="0" cy="0"/>
          <a:chOff x="0" y="0"/>
          <a:chExt cx="0" cy="0"/>
        </a:xfrm>
      </p:grpSpPr>
      <p:sp>
        <p:nvSpPr>
          <p:cNvPr id="200" name="Slide Heading Calibri 40 Pt."/>
          <p:cNvSpPr txBox="1">
            <a:spLocks noGrp="1"/>
          </p:cNvSpPr>
          <p:nvPr>
            <p:ph type="title" hasCustomPrompt="1"/>
          </p:nvPr>
        </p:nvSpPr>
        <p:spPr>
          <a:xfrm>
            <a:off x="10528530" y="1228753"/>
            <a:ext cx="12981711" cy="2068023"/>
          </a:xfrm>
          <a:prstGeom prst="rect">
            <a:avLst/>
          </a:prstGeom>
        </p:spPr>
        <p:txBody>
          <a:bodyPr lIns="91439" tIns="91439" rIns="91439" bIns="91439" anchor="t"/>
          <a:lstStyle>
            <a:lvl1pPr algn="l" defTabSz="1828800">
              <a:lnSpc>
                <a:spcPct val="90000"/>
              </a:lnSpc>
              <a:defRPr sz="8800">
                <a:latin typeface="Calibri Light"/>
                <a:ea typeface="Calibri Light"/>
                <a:cs typeface="Calibri Light"/>
                <a:sym typeface="Calibri Light"/>
              </a:defRPr>
            </a:lvl1pPr>
          </a:lstStyle>
          <a:p>
            <a:r>
              <a:t>Slide Heading Calibri 40 Pt.</a:t>
            </a:r>
          </a:p>
        </p:txBody>
      </p:sp>
      <p:pic>
        <p:nvPicPr>
          <p:cNvPr id="201" name="Picture 11" descr="Picture 11"/>
          <p:cNvPicPr>
            <a:picLocks noChangeAspect="1"/>
          </p:cNvPicPr>
          <p:nvPr/>
        </p:nvPicPr>
        <p:blipFill>
          <a:blip r:embed="rId2"/>
          <a:stretch>
            <a:fillRect/>
          </a:stretch>
        </p:blipFill>
        <p:spPr>
          <a:xfrm>
            <a:off x="290184" y="12907864"/>
            <a:ext cx="3121555" cy="511289"/>
          </a:xfrm>
          <a:prstGeom prst="rect">
            <a:avLst/>
          </a:prstGeom>
          <a:ln w="12700">
            <a:miter lim="400000"/>
          </a:ln>
        </p:spPr>
      </p:pic>
      <p:sp>
        <p:nvSpPr>
          <p:cNvPr id="202" name="Picture Placeholder 5"/>
          <p:cNvSpPr>
            <a:spLocks noGrp="1"/>
          </p:cNvSpPr>
          <p:nvPr>
            <p:ph type="pic" sz="half" idx="21"/>
          </p:nvPr>
        </p:nvSpPr>
        <p:spPr>
          <a:xfrm>
            <a:off x="873760" y="1177903"/>
            <a:ext cx="8637321" cy="10304852"/>
          </a:xfrm>
          <a:prstGeom prst="rect">
            <a:avLst/>
          </a:prstGeom>
        </p:spPr>
        <p:txBody>
          <a:bodyPr lIns="91439" tIns="45719" rIns="91439" bIns="45719" anchor="t">
            <a:noAutofit/>
          </a:bodyPr>
          <a:lstStyle/>
          <a:p>
            <a:endParaRPr/>
          </a:p>
        </p:txBody>
      </p:sp>
      <p:sp>
        <p:nvSpPr>
          <p:cNvPr id="203" name="Body Level One…"/>
          <p:cNvSpPr txBox="1">
            <a:spLocks noGrp="1"/>
          </p:cNvSpPr>
          <p:nvPr>
            <p:ph type="body" sz="half" idx="1" hasCustomPrompt="1"/>
          </p:nvPr>
        </p:nvSpPr>
        <p:spPr>
          <a:xfrm>
            <a:off x="10528527" y="4598568"/>
            <a:ext cx="12981711" cy="6884187"/>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latin typeface="Calibri"/>
                <a:ea typeface="Calibri"/>
                <a:cs typeface="Calibri"/>
                <a:sym typeface="Calibri"/>
              </a:defRPr>
            </a:lvl1pPr>
            <a:lvl2pPr marL="990600" indent="-533400" defTabSz="1828800">
              <a:lnSpc>
                <a:spcPct val="90000"/>
              </a:lnSpc>
              <a:spcBef>
                <a:spcPts val="2000"/>
              </a:spcBef>
              <a:buSzPct val="100000"/>
              <a:buFont typeface="Arial"/>
              <a:defRPr sz="5600">
                <a:latin typeface="Calibri"/>
                <a:ea typeface="Calibri"/>
                <a:cs typeface="Calibri"/>
                <a:sym typeface="Calibri"/>
              </a:defRPr>
            </a:lvl2pPr>
            <a:lvl3pPr marL="1554479" indent="-640079" defTabSz="1828800">
              <a:lnSpc>
                <a:spcPct val="90000"/>
              </a:lnSpc>
              <a:spcBef>
                <a:spcPts val="2000"/>
              </a:spcBef>
              <a:buSzPct val="100000"/>
              <a:buFont typeface="Arial"/>
              <a:defRPr sz="5600">
                <a:latin typeface="Calibri"/>
                <a:ea typeface="Calibri"/>
                <a:cs typeface="Calibri"/>
                <a:sym typeface="Calibri"/>
              </a:defRPr>
            </a:lvl3pPr>
            <a:lvl4pPr marL="2082800" indent="-711200" defTabSz="1828800">
              <a:lnSpc>
                <a:spcPct val="90000"/>
              </a:lnSpc>
              <a:spcBef>
                <a:spcPts val="2000"/>
              </a:spcBef>
              <a:buSzPct val="100000"/>
              <a:buFont typeface="Arial"/>
              <a:defRPr sz="5600">
                <a:latin typeface="Calibri"/>
                <a:ea typeface="Calibri"/>
                <a:cs typeface="Calibri"/>
                <a:sym typeface="Calibri"/>
              </a:defRPr>
            </a:lvl4pPr>
            <a:lvl5pPr marL="2540000" indent="-711200" defTabSz="1828800">
              <a:lnSpc>
                <a:spcPct val="90000"/>
              </a:lnSpc>
              <a:spcBef>
                <a:spcPts val="2000"/>
              </a:spcBef>
              <a:buSzPct val="100000"/>
              <a:buFont typeface="Arial"/>
              <a:defRPr sz="5600">
                <a:latin typeface="Calibri"/>
                <a:ea typeface="Calibri"/>
                <a:cs typeface="Calibri"/>
                <a:sym typeface="Calibri"/>
              </a:defRPr>
            </a:lvl5pPr>
          </a:lstStyle>
          <a:p>
            <a:r>
              <a:t>Subhead Calibri Body 36 pt.</a:t>
            </a:r>
          </a:p>
          <a:p>
            <a:pPr lvl="1"/>
            <a:endParaRPr/>
          </a:p>
          <a:p>
            <a:pPr lvl="2"/>
            <a:endParaRPr/>
          </a:p>
          <a:p>
            <a:pPr lvl="3"/>
            <a:endParaRPr/>
          </a:p>
          <a:p>
            <a:pPr lvl="4"/>
            <a:endParaRPr/>
          </a:p>
        </p:txBody>
      </p:sp>
      <p:sp>
        <p:nvSpPr>
          <p:cNvPr id="204"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2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4833937" y="2303859"/>
            <a:ext cx="14716126" cy="4643438"/>
          </a:xfrm>
          <a:prstGeom prst="rect">
            <a:avLst/>
          </a:prstGeom>
        </p:spPr>
        <p:txBody>
          <a:bodyPr lIns="71437" tIns="71437" rIns="71437" bIns="71437" anchor="b">
            <a:noAutofit/>
          </a:bodyPr>
          <a:lstStyle>
            <a:lvl1pPr defTabSz="821531">
              <a:defRPr sz="11800">
                <a:latin typeface="Gill Sans"/>
                <a:ea typeface="Gill Sans"/>
                <a:cs typeface="Gill Sans"/>
                <a:sym typeface="Gill Sans"/>
              </a:defRPr>
            </a:lvl1pPr>
          </a:lstStyle>
          <a:p>
            <a:r>
              <a:t>Title Text</a:t>
            </a:r>
          </a:p>
        </p:txBody>
      </p:sp>
      <p:sp>
        <p:nvSpPr>
          <p:cNvPr id="239" name="Body Level One…"/>
          <p:cNvSpPr txBox="1">
            <a:spLocks noGrp="1"/>
          </p:cNvSpPr>
          <p:nvPr>
            <p:ph type="body" sz="quarter" idx="1"/>
          </p:nvPr>
        </p:nvSpPr>
        <p:spPr>
          <a:xfrm>
            <a:off x="4833937" y="7072312"/>
            <a:ext cx="14716126" cy="1589485"/>
          </a:xfrm>
          <a:prstGeom prst="rect">
            <a:avLst/>
          </a:prstGeom>
        </p:spPr>
        <p:txBody>
          <a:bodyPr lIns="71437" tIns="71437" rIns="71437" bIns="71437" anchor="t">
            <a:noAutofit/>
          </a:bodyPr>
          <a:lstStyle>
            <a:lvl1pPr marL="0" indent="0" algn="ctr" defTabSz="821531">
              <a:spcBef>
                <a:spcPts val="0"/>
              </a:spcBef>
              <a:buSzTx/>
              <a:buNone/>
              <a:defRPr sz="5000">
                <a:latin typeface="Gill Sans"/>
                <a:ea typeface="Gill Sans"/>
                <a:cs typeface="Gill Sans"/>
                <a:sym typeface="Gill Sans"/>
              </a:defRPr>
            </a:lvl1pPr>
            <a:lvl2pPr marL="0" indent="0" algn="ctr" defTabSz="821531">
              <a:spcBef>
                <a:spcPts val="0"/>
              </a:spcBef>
              <a:buSzTx/>
              <a:buNone/>
              <a:defRPr sz="5000">
                <a:latin typeface="Gill Sans"/>
                <a:ea typeface="Gill Sans"/>
                <a:cs typeface="Gill Sans"/>
                <a:sym typeface="Gill Sans"/>
              </a:defRPr>
            </a:lvl2pPr>
            <a:lvl3pPr marL="0" indent="0" algn="ctr" defTabSz="821531">
              <a:spcBef>
                <a:spcPts val="0"/>
              </a:spcBef>
              <a:buSzTx/>
              <a:buNone/>
              <a:defRPr sz="5000">
                <a:latin typeface="Gill Sans"/>
                <a:ea typeface="Gill Sans"/>
                <a:cs typeface="Gill Sans"/>
                <a:sym typeface="Gill Sans"/>
              </a:defRPr>
            </a:lvl3pPr>
            <a:lvl4pPr marL="0" indent="0" algn="ctr" defTabSz="821531">
              <a:spcBef>
                <a:spcPts val="0"/>
              </a:spcBef>
              <a:buSzTx/>
              <a:buNone/>
              <a:defRPr sz="5000">
                <a:latin typeface="Gill Sans"/>
                <a:ea typeface="Gill Sans"/>
                <a:cs typeface="Gill Sans"/>
                <a:sym typeface="Gill Sans"/>
              </a:defRPr>
            </a:lvl4pPr>
            <a:lvl5pPr marL="0" indent="0" algn="ctr" defTabSz="821531">
              <a:spcBef>
                <a:spcPts val="0"/>
              </a:spcBef>
              <a:buSzTx/>
              <a:buNone/>
              <a:defRPr sz="50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defTabSz="821531">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Section_no photo-White">
    <p:spTree>
      <p:nvGrpSpPr>
        <p:cNvPr id="1" name=""/>
        <p:cNvGrpSpPr/>
        <p:nvPr/>
      </p:nvGrpSpPr>
      <p:grpSpPr>
        <a:xfrm>
          <a:off x="0" y="0"/>
          <a:ext cx="0" cy="0"/>
          <a:chOff x="0" y="0"/>
          <a:chExt cx="0" cy="0"/>
        </a:xfrm>
      </p:grpSpPr>
      <p:sp>
        <p:nvSpPr>
          <p:cNvPr id="247" name="Body Level One…"/>
          <p:cNvSpPr txBox="1">
            <a:spLocks noGrp="1"/>
          </p:cNvSpPr>
          <p:nvPr>
            <p:ph type="body" sz="quarter" idx="1" hasCustomPrompt="1"/>
          </p:nvPr>
        </p:nvSpPr>
        <p:spPr>
          <a:xfrm>
            <a:off x="1225062" y="6158126"/>
            <a:ext cx="21945892" cy="1130705"/>
          </a:xfrm>
          <a:prstGeom prst="rect">
            <a:avLst/>
          </a:prstGeom>
        </p:spPr>
        <p:txBody>
          <a:bodyPr lIns="91439" tIns="91439" rIns="91439" bIns="91439" anchor="t"/>
          <a:lstStyle>
            <a:lvl1pPr marL="457200" indent="-457200" algn="ctr" defTabSz="1828800">
              <a:lnSpc>
                <a:spcPct val="90000"/>
              </a:lnSpc>
              <a:spcBef>
                <a:spcPts val="2000"/>
              </a:spcBef>
              <a:buSzPct val="100000"/>
              <a:buFont typeface="Arial"/>
              <a:defRPr sz="7600">
                <a:solidFill>
                  <a:srgbClr val="C55A11"/>
                </a:solidFill>
                <a:latin typeface="Calibri"/>
                <a:ea typeface="Calibri"/>
                <a:cs typeface="Calibri"/>
                <a:sym typeface="Calibri"/>
              </a:defRPr>
            </a:lvl1pPr>
            <a:lvl2pPr marL="1181100" indent="-723900" algn="ctr" defTabSz="1828800">
              <a:lnSpc>
                <a:spcPct val="90000"/>
              </a:lnSpc>
              <a:spcBef>
                <a:spcPts val="2000"/>
              </a:spcBef>
              <a:buSzPct val="100000"/>
              <a:buFont typeface="Arial"/>
              <a:defRPr sz="7600">
                <a:solidFill>
                  <a:srgbClr val="C55A11"/>
                </a:solidFill>
                <a:latin typeface="Calibri"/>
                <a:ea typeface="Calibri"/>
                <a:cs typeface="Calibri"/>
                <a:sym typeface="Calibri"/>
              </a:defRPr>
            </a:lvl2pPr>
            <a:lvl3pPr marL="1783079" indent="-868679" algn="ctr" defTabSz="1828800">
              <a:lnSpc>
                <a:spcPct val="90000"/>
              </a:lnSpc>
              <a:spcBef>
                <a:spcPts val="2000"/>
              </a:spcBef>
              <a:buSzPct val="100000"/>
              <a:buFont typeface="Arial"/>
              <a:defRPr sz="7600">
                <a:solidFill>
                  <a:srgbClr val="C55A11"/>
                </a:solidFill>
                <a:latin typeface="Calibri"/>
                <a:ea typeface="Calibri"/>
                <a:cs typeface="Calibri"/>
                <a:sym typeface="Calibri"/>
              </a:defRPr>
            </a:lvl3pPr>
            <a:lvl4pPr marL="2336800" indent="-965200" algn="ctr" defTabSz="1828800">
              <a:lnSpc>
                <a:spcPct val="90000"/>
              </a:lnSpc>
              <a:spcBef>
                <a:spcPts val="2000"/>
              </a:spcBef>
              <a:buSzPct val="100000"/>
              <a:buFont typeface="Arial"/>
              <a:defRPr sz="7600">
                <a:solidFill>
                  <a:srgbClr val="C55A11"/>
                </a:solidFill>
                <a:latin typeface="Calibri"/>
                <a:ea typeface="Calibri"/>
                <a:cs typeface="Calibri"/>
                <a:sym typeface="Calibri"/>
              </a:defRPr>
            </a:lvl4pPr>
            <a:lvl5pPr marL="2794000" indent="-965200" algn="ctr" defTabSz="1828800">
              <a:lnSpc>
                <a:spcPct val="90000"/>
              </a:lnSpc>
              <a:spcBef>
                <a:spcPts val="2000"/>
              </a:spcBef>
              <a:buSzPct val="100000"/>
              <a:buFont typeface="Arial"/>
              <a:defRPr sz="7600">
                <a:solidFill>
                  <a:srgbClr val="C55A11"/>
                </a:solidFill>
                <a:latin typeface="Calibri"/>
                <a:ea typeface="Calibri"/>
                <a:cs typeface="Calibri"/>
                <a:sym typeface="Calibri"/>
              </a:defRPr>
            </a:lvl5pPr>
          </a:lstStyle>
          <a:p>
            <a:r>
              <a:t>Section subhead (Calibri Body 38 pt.)</a:t>
            </a:r>
          </a:p>
          <a:p>
            <a:pPr lvl="1"/>
            <a:endParaRPr/>
          </a:p>
          <a:p>
            <a:pPr lvl="2"/>
            <a:endParaRPr/>
          </a:p>
          <a:p>
            <a:pPr lvl="3"/>
            <a:endParaRPr/>
          </a:p>
          <a:p>
            <a:pPr lvl="4"/>
            <a:endParaRPr/>
          </a:p>
        </p:txBody>
      </p:sp>
      <p:sp>
        <p:nvSpPr>
          <p:cNvPr id="248" name="Section Heading, (Calibri 46 Pt.)"/>
          <p:cNvSpPr txBox="1">
            <a:spLocks noGrp="1"/>
          </p:cNvSpPr>
          <p:nvPr>
            <p:ph type="title" hasCustomPrompt="1"/>
          </p:nvPr>
        </p:nvSpPr>
        <p:spPr>
          <a:xfrm>
            <a:off x="1225117" y="3677922"/>
            <a:ext cx="21945601" cy="2216956"/>
          </a:xfrm>
          <a:prstGeom prst="rect">
            <a:avLst/>
          </a:prstGeom>
        </p:spPr>
        <p:txBody>
          <a:bodyPr lIns="91439" tIns="91439" rIns="91439" bIns="91439" anchor="b"/>
          <a:lstStyle>
            <a:lvl1pPr defTabSz="1828800">
              <a:lnSpc>
                <a:spcPct val="90000"/>
              </a:lnSpc>
              <a:defRPr sz="9200">
                <a:solidFill>
                  <a:srgbClr val="4472C4"/>
                </a:solidFill>
                <a:latin typeface="Calibri Light"/>
                <a:ea typeface="Calibri Light"/>
                <a:cs typeface="Calibri Light"/>
                <a:sym typeface="Calibri Light"/>
              </a:defRPr>
            </a:lvl1pPr>
          </a:lstStyle>
          <a:p>
            <a:r>
              <a:t>Section Heading, (Calibri 46 Pt.)</a:t>
            </a:r>
          </a:p>
        </p:txBody>
      </p:sp>
      <p:sp>
        <p:nvSpPr>
          <p:cNvPr id="249" name="Slide Numb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4833937" y="2303859"/>
            <a:ext cx="14716128" cy="4643439"/>
          </a:xfrm>
          <a:prstGeom prst="rect">
            <a:avLst/>
          </a:prstGeom>
        </p:spPr>
        <p:txBody>
          <a:bodyPr lIns="142873" tIns="142873" rIns="142873" bIns="142873" anchor="b"/>
          <a:lstStyle>
            <a:lvl1pPr algn="l" defTabSz="821532">
              <a:lnSpc>
                <a:spcPct val="90000"/>
              </a:lnSpc>
              <a:defRPr sz="8800">
                <a:latin typeface="Helvetica Light"/>
                <a:ea typeface="Helvetica Light"/>
                <a:cs typeface="Helvetica Light"/>
                <a:sym typeface="Helvetica Light"/>
              </a:defRPr>
            </a:lvl1pPr>
          </a:lstStyle>
          <a:p>
            <a:r>
              <a:t>Title Text</a:t>
            </a:r>
          </a:p>
        </p:txBody>
      </p:sp>
      <p:sp>
        <p:nvSpPr>
          <p:cNvPr id="266" name="Body Level One…"/>
          <p:cNvSpPr txBox="1">
            <a:spLocks noGrp="1"/>
          </p:cNvSpPr>
          <p:nvPr>
            <p:ph type="body" sz="quarter" idx="1"/>
          </p:nvPr>
        </p:nvSpPr>
        <p:spPr>
          <a:xfrm>
            <a:off x="4833937" y="7072311"/>
            <a:ext cx="14716128" cy="1589487"/>
          </a:xfrm>
          <a:prstGeom prst="rect">
            <a:avLst/>
          </a:prstGeom>
        </p:spPr>
        <p:txBody>
          <a:bodyPr lIns="142873" tIns="142873" rIns="142873" bIns="142873" anchor="t"/>
          <a:lstStyle>
            <a:lvl1pPr marL="0" indent="0" algn="ctr" defTabSz="821532">
              <a:lnSpc>
                <a:spcPct val="90000"/>
              </a:lnSpc>
              <a:spcBef>
                <a:spcPts val="0"/>
              </a:spcBef>
              <a:buSzTx/>
              <a:buNone/>
              <a:defRPr sz="4400">
                <a:latin typeface="Helvetica Light"/>
                <a:ea typeface="Helvetica Light"/>
                <a:cs typeface="Helvetica Light"/>
                <a:sym typeface="Helvetica Light"/>
              </a:defRPr>
            </a:lvl1pPr>
            <a:lvl2pPr marL="0" indent="0" algn="ctr" defTabSz="821532">
              <a:lnSpc>
                <a:spcPct val="90000"/>
              </a:lnSpc>
              <a:spcBef>
                <a:spcPts val="0"/>
              </a:spcBef>
              <a:buSzTx/>
              <a:buNone/>
              <a:defRPr sz="4400">
                <a:latin typeface="Helvetica Light"/>
                <a:ea typeface="Helvetica Light"/>
                <a:cs typeface="Helvetica Light"/>
                <a:sym typeface="Helvetica Light"/>
              </a:defRPr>
            </a:lvl2pPr>
            <a:lvl3pPr marL="0" indent="0" algn="ctr" defTabSz="821532">
              <a:lnSpc>
                <a:spcPct val="90000"/>
              </a:lnSpc>
              <a:spcBef>
                <a:spcPts val="0"/>
              </a:spcBef>
              <a:buSzTx/>
              <a:buNone/>
              <a:defRPr sz="4400">
                <a:latin typeface="Helvetica Light"/>
                <a:ea typeface="Helvetica Light"/>
                <a:cs typeface="Helvetica Light"/>
                <a:sym typeface="Helvetica Light"/>
              </a:defRPr>
            </a:lvl3pPr>
            <a:lvl4pPr marL="0" indent="0" algn="ctr" defTabSz="821532">
              <a:lnSpc>
                <a:spcPct val="90000"/>
              </a:lnSpc>
              <a:spcBef>
                <a:spcPts val="0"/>
              </a:spcBef>
              <a:buSzTx/>
              <a:buNone/>
              <a:defRPr sz="4400">
                <a:latin typeface="Helvetica Light"/>
                <a:ea typeface="Helvetica Light"/>
                <a:cs typeface="Helvetica Light"/>
                <a:sym typeface="Helvetica Light"/>
              </a:defRPr>
            </a:lvl4pPr>
            <a:lvl5pPr marL="0" indent="0" algn="ctr" defTabSz="821532">
              <a:lnSpc>
                <a:spcPct val="90000"/>
              </a:lnSpc>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11792942" y="12939118"/>
            <a:ext cx="637387" cy="654049"/>
          </a:xfrm>
          <a:prstGeom prst="rect">
            <a:avLst/>
          </a:prstGeom>
        </p:spPr>
        <p:txBody>
          <a:bodyPr lIns="142873" tIns="142873" rIns="142873" bIns="142873" anchor="ctr"/>
          <a:lstStyle>
            <a:lvl1pPr algn="r" defTabSz="821532">
              <a:defRPr>
                <a:solidFill>
                  <a:srgbClr val="888888"/>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919024" y="3084948"/>
            <a:ext cx="11531595" cy="4987635"/>
          </a:xfrm>
          <a:prstGeom prst="rect">
            <a:avLst/>
          </a:prstGeom>
        </p:spPr>
        <p:txBody>
          <a:bodyPr anchor="b"/>
          <a:lstStyle>
            <a:lvl1pPr algn="l">
              <a:defRPr sz="11733" b="1">
                <a:solidFill>
                  <a:schemeClr val="bg2">
                    <a:lumMod val="25000"/>
                  </a:schemeClr>
                </a:solidFill>
              </a:defRPr>
            </a:lvl1pPr>
          </a:lstStyle>
          <a:p>
            <a:r>
              <a:rPr lang="en-US" dirty="0"/>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919027" y="8349288"/>
            <a:ext cx="9277920" cy="1811867"/>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9933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1676400" y="2881746"/>
            <a:ext cx="21031200" cy="1441741"/>
          </a:xfrm>
          <a:prstGeom prst="rect">
            <a:avLst/>
          </a:prstGeom>
        </p:spPr>
        <p:txBody>
          <a:bodyPr/>
          <a:lstStyle>
            <a:lvl1pPr>
              <a:defRPr>
                <a:solidFill>
                  <a:schemeClr val="bg2">
                    <a:lumMod val="25000"/>
                  </a:schemeClr>
                </a:solidFill>
              </a:defRPr>
            </a:lvl1pPr>
          </a:lstStyle>
          <a:p>
            <a:r>
              <a:rPr lang="en-US" dirty="0"/>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1676400" y="4745570"/>
            <a:ext cx="21031200" cy="6595533"/>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11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Box Conten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99888B8-FB10-406E-B7E1-7CB8E7F880B0}"/>
              </a:ext>
            </a:extLst>
          </p:cNvPr>
          <p:cNvSpPr>
            <a:spLocks noGrp="1"/>
          </p:cNvSpPr>
          <p:nvPr>
            <p:ph sz="quarter" idx="11" hasCustomPrompt="1"/>
          </p:nvPr>
        </p:nvSpPr>
        <p:spPr>
          <a:xfrm>
            <a:off x="1676400" y="3103420"/>
            <a:ext cx="21031200" cy="8237683"/>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4124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5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7" r:id="rId16"/>
    <p:sldLayoutId id="2147483669" r:id="rId17"/>
    <p:sldLayoutId id="2147483670" r:id="rId18"/>
    <p:sldLayoutId id="2147483671" r:id="rId19"/>
    <p:sldLayoutId id="2147483674" r:id="rId20"/>
    <p:sldLayoutId id="2147483675" r:id="rId21"/>
    <p:sldLayoutId id="2147483677" r:id="rId2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45F9F-C308-4CCA-8E9C-E7AABC7EA501}"/>
              </a:ext>
            </a:extLst>
          </p:cNvPr>
          <p:cNvPicPr>
            <a:picLocks noChangeAspect="1"/>
          </p:cNvPicPr>
          <p:nvPr userDrawn="1"/>
        </p:nvPicPr>
        <p:blipFill>
          <a:blip r:embed="rId6"/>
          <a:srcRect/>
          <a:stretch/>
        </p:blipFill>
        <p:spPr>
          <a:xfrm>
            <a:off x="0" y="0"/>
            <a:ext cx="24384000" cy="13716000"/>
          </a:xfrm>
          <a:prstGeom prst="rect">
            <a:avLst/>
          </a:prstGeom>
        </p:spPr>
      </p:pic>
    </p:spTree>
    <p:extLst>
      <p:ext uri="{BB962C8B-B14F-4D97-AF65-F5344CB8AC3E}">
        <p14:creationId xmlns:p14="http://schemas.microsoft.com/office/powerpoint/2010/main" val="20005581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1828823" rtl="0" eaLnBrk="1" latinLnBrk="0" hangingPunct="1">
        <a:lnSpc>
          <a:spcPct val="90000"/>
        </a:lnSpc>
        <a:spcBef>
          <a:spcPct val="0"/>
        </a:spcBef>
        <a:buNone/>
        <a:defRPr sz="8800" kern="1200">
          <a:solidFill>
            <a:schemeClr val="tx1"/>
          </a:solidFill>
          <a:latin typeface="Gotham Medium" panose="02000604030000020004" pitchFamily="2" charset="0"/>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b="0" i="0" kern="1200">
          <a:solidFill>
            <a:srgbClr val="015A98"/>
          </a:solidFill>
          <a:latin typeface="Gotham Light" pitchFamily="2" charset="0"/>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b="0" i="0" kern="1200">
          <a:solidFill>
            <a:srgbClr val="015A98"/>
          </a:solidFill>
          <a:latin typeface="Gotham Light" pitchFamily="2" charset="0"/>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b="0" i="0" kern="1200">
          <a:solidFill>
            <a:srgbClr val="015A98"/>
          </a:solidFill>
          <a:latin typeface="Gotham Light" pitchFamily="2" charset="0"/>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b="0" i="0" kern="1200">
          <a:solidFill>
            <a:srgbClr val="015A98"/>
          </a:solidFill>
          <a:latin typeface="Gotham Light" pitchFamily="2" charset="0"/>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b="0" i="0" kern="1200">
          <a:solidFill>
            <a:srgbClr val="015A98"/>
          </a:solidFill>
          <a:latin typeface="Gotham Light" pitchFamily="2" charset="0"/>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tiff"/><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tif"/><Relationship Id="rId4" Type="http://schemas.openxmlformats.org/officeDocument/2006/relationships/image" Target="../media/image33.png"/><Relationship Id="rId9"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3.tiff"/><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iff"/><Relationship Id="rId1" Type="http://schemas.openxmlformats.org/officeDocument/2006/relationships/slideLayout" Target="../slideLayouts/slideLayout21.xml"/><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tif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9.tiff"/><Relationship Id="rId2" Type="http://schemas.openxmlformats.org/officeDocument/2006/relationships/image" Target="../media/image65.jpeg"/><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nned Giving">
            <a:extLst>
              <a:ext uri="{FF2B5EF4-FFF2-40B4-BE49-F238E27FC236}">
                <a16:creationId xmlns:a16="http://schemas.microsoft.com/office/drawing/2014/main" id="{20DA50D1-FE0D-2326-DC64-5CD04757C476}"/>
              </a:ext>
            </a:extLst>
          </p:cNvPr>
          <p:cNvSpPr txBox="1">
            <a:spLocks/>
          </p:cNvSpPr>
          <p:nvPr/>
        </p:nvSpPr>
        <p:spPr>
          <a:xfrm>
            <a:off x="1846781" y="2188743"/>
            <a:ext cx="10853219" cy="2167357"/>
          </a:xfrm>
          <a:prstGeom prst="rect">
            <a:avLst/>
          </a:prstGeom>
        </p:spPr>
        <p:txBody>
          <a:bodyPr anchor="b"/>
          <a:lstStyle>
            <a:lvl1pPr algn="l" defTabSz="1828823" rtl="0" eaLnBrk="1" latinLnBrk="0" hangingPunct="1">
              <a:lnSpc>
                <a:spcPct val="90000"/>
              </a:lnSpc>
              <a:spcBef>
                <a:spcPct val="0"/>
              </a:spcBef>
              <a:buNone/>
              <a:defRPr sz="11733" b="1" kern="1200">
                <a:solidFill>
                  <a:schemeClr val="bg2">
                    <a:lumMod val="25000"/>
                  </a:schemeClr>
                </a:solidFill>
                <a:latin typeface="Helvetica Neue"/>
                <a:ea typeface="Helvetica Neue"/>
                <a:cs typeface="Helvetica Neue"/>
                <a:sym typeface="Helvetica Neue"/>
              </a:defRPr>
            </a:lvl1pPr>
          </a:lstStyle>
          <a:p>
            <a:r>
              <a:rPr lang="en-US"/>
              <a:t>Planned Giving</a:t>
            </a:r>
          </a:p>
        </p:txBody>
      </p:sp>
      <p:sp>
        <p:nvSpPr>
          <p:cNvPr id="5" name="(for people who are new to planned giving)">
            <a:extLst>
              <a:ext uri="{FF2B5EF4-FFF2-40B4-BE49-F238E27FC236}">
                <a16:creationId xmlns:a16="http://schemas.microsoft.com/office/drawing/2014/main" id="{5775D793-F91C-401E-3AFE-2B914A98EB5C}"/>
              </a:ext>
            </a:extLst>
          </p:cNvPr>
          <p:cNvSpPr txBox="1">
            <a:spLocks/>
          </p:cNvSpPr>
          <p:nvPr/>
        </p:nvSpPr>
        <p:spPr>
          <a:xfrm>
            <a:off x="1027886" y="4622800"/>
            <a:ext cx="14368996" cy="1108755"/>
          </a:xfrm>
          <a:prstGeom prst="rect">
            <a:avLst/>
          </a:prstGeom>
        </p:spPr>
        <p:txBody>
          <a:bodyPr/>
          <a:lstStyle>
            <a:lvl1pPr marL="457206" indent="-457206" algn="l" defTabSz="734694" rtl="0" eaLnBrk="1" latinLnBrk="0" hangingPunct="1">
              <a:lnSpc>
                <a:spcPct val="90000"/>
              </a:lnSpc>
              <a:spcBef>
                <a:spcPts val="2000"/>
              </a:spcBef>
              <a:buFont typeface="Arial" panose="020B0604020202020204" pitchFamily="34" charset="0"/>
              <a:buChar char="•"/>
              <a:defRPr sz="4806" b="1" i="0" kern="1200">
                <a:solidFill>
                  <a:srgbClr val="015A98"/>
                </a:solidFill>
                <a:latin typeface="Gotham Light" pitchFamily="2" charset="0"/>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b="0" i="0" kern="1200">
                <a:solidFill>
                  <a:srgbClr val="015A98"/>
                </a:solidFill>
                <a:latin typeface="Gotham Light" pitchFamily="2" charset="0"/>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b="0" i="0" kern="1200">
                <a:solidFill>
                  <a:srgbClr val="015A98"/>
                </a:solidFill>
                <a:latin typeface="Gotham Light" pitchFamily="2" charset="0"/>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b="0" i="0" kern="1200">
                <a:solidFill>
                  <a:srgbClr val="015A98"/>
                </a:solidFill>
                <a:latin typeface="Gotham Light" pitchFamily="2" charset="0"/>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b="0" i="0" kern="1200">
                <a:solidFill>
                  <a:srgbClr val="015A98"/>
                </a:solidFill>
                <a:latin typeface="Gotham Light" pitchFamily="2" charset="0"/>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a:solidFill>
                  <a:schemeClr val="tx1"/>
                </a:solidFill>
              </a:rPr>
              <a:t>(for people who are new to planned giving)</a:t>
            </a:r>
            <a:endParaRPr lang="en-US" dirty="0">
              <a:solidFill>
                <a:schemeClr val="tx1"/>
              </a:solidFill>
            </a:endParaRPr>
          </a:p>
        </p:txBody>
      </p:sp>
      <p:sp>
        <p:nvSpPr>
          <p:cNvPr id="6" name="Wayne Olson…">
            <a:extLst>
              <a:ext uri="{FF2B5EF4-FFF2-40B4-BE49-F238E27FC236}">
                <a16:creationId xmlns:a16="http://schemas.microsoft.com/office/drawing/2014/main" id="{DAEC1297-333B-B531-5ED9-9CB9F45F3FEE}"/>
              </a:ext>
            </a:extLst>
          </p:cNvPr>
          <p:cNvSpPr txBox="1"/>
          <p:nvPr/>
        </p:nvSpPr>
        <p:spPr>
          <a:xfrm>
            <a:off x="17084578" y="7812453"/>
            <a:ext cx="5765674" cy="2909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Wayne Olson</a:t>
            </a:r>
          </a:p>
          <a:p>
            <a:r>
              <a:rPr dirty="0"/>
              <a:t>Senior Director, Planned Giving</a:t>
            </a:r>
          </a:p>
          <a:p>
            <a:r>
              <a:rPr dirty="0"/>
              <a:t>Shriners Children’s</a:t>
            </a:r>
          </a:p>
          <a:p>
            <a:r>
              <a:rPr dirty="0" err="1"/>
              <a:t>wayne.olson@shrinenet.org</a:t>
            </a:r>
            <a:endParaRPr dirty="0"/>
          </a:p>
          <a:p>
            <a:r>
              <a:rPr dirty="0"/>
              <a:t>(256) 924-9223</a:t>
            </a:r>
          </a:p>
        </p:txBody>
      </p:sp>
      <p:pic>
        <p:nvPicPr>
          <p:cNvPr id="7" name="Image" descr="Image">
            <a:extLst>
              <a:ext uri="{FF2B5EF4-FFF2-40B4-BE49-F238E27FC236}">
                <a16:creationId xmlns:a16="http://schemas.microsoft.com/office/drawing/2014/main" id="{EE21441E-3D46-2A58-5078-B0DFBA954F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56237" y="8291669"/>
            <a:ext cx="2281290" cy="2430734"/>
          </a:xfrm>
          <a:prstGeom prst="rect">
            <a:avLst/>
          </a:prstGeom>
          <a:ln w="12700">
            <a:miter lim="400000"/>
          </a:ln>
        </p:spPr>
      </p:pic>
    </p:spTree>
    <p:extLst>
      <p:ext uri="{BB962C8B-B14F-4D97-AF65-F5344CB8AC3E}">
        <p14:creationId xmlns:p14="http://schemas.microsoft.com/office/powerpoint/2010/main" val="364474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Off val="-13575"/>
          </a:schemeClr>
        </a:solidFill>
        <a:effectLst/>
      </p:bgPr>
    </p:bg>
    <p:spTree>
      <p:nvGrpSpPr>
        <p:cNvPr id="1" name=""/>
        <p:cNvGrpSpPr/>
        <p:nvPr/>
      </p:nvGrpSpPr>
      <p:grpSpPr>
        <a:xfrm>
          <a:off x="0" y="0"/>
          <a:ext cx="0" cy="0"/>
          <a:chOff x="0" y="0"/>
          <a:chExt cx="0" cy="0"/>
        </a:xfrm>
      </p:grpSpPr>
      <p:graphicFrame>
        <p:nvGraphicFramePr>
          <p:cNvPr id="348" name="2D Pie Chart"/>
          <p:cNvGraphicFramePr/>
          <p:nvPr>
            <p:extLst>
              <p:ext uri="{D42A27DB-BD31-4B8C-83A1-F6EECF244321}">
                <p14:modId xmlns:p14="http://schemas.microsoft.com/office/powerpoint/2010/main" val="3822584516"/>
              </p:ext>
            </p:extLst>
          </p:nvPr>
        </p:nvGraphicFramePr>
        <p:xfrm>
          <a:off x="3830896" y="-1174274"/>
          <a:ext cx="18289516" cy="16722208"/>
        </p:xfrm>
        <a:graphic>
          <a:graphicData uri="http://schemas.openxmlformats.org/drawingml/2006/chart">
            <c:chart xmlns:c="http://schemas.openxmlformats.org/drawingml/2006/chart" xmlns:r="http://schemas.openxmlformats.org/officeDocument/2006/relationships" r:id="rId2"/>
          </a:graphicData>
        </a:graphic>
      </p:graphicFrame>
      <p:sp>
        <p:nvSpPr>
          <p:cNvPr id="349" name="2021 Nationally…"/>
          <p:cNvSpPr txBox="1"/>
          <p:nvPr/>
        </p:nvSpPr>
        <p:spPr>
          <a:xfrm>
            <a:off x="907057" y="1069457"/>
            <a:ext cx="7914085" cy="2894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6400">
                <a:solidFill>
                  <a:srgbClr val="FFFFFF"/>
                </a:solidFill>
                <a:latin typeface="Arial"/>
                <a:ea typeface="Arial"/>
                <a:cs typeface="Arial"/>
                <a:sym typeface="Arial"/>
              </a:defRPr>
            </a:pPr>
            <a:r>
              <a:t>2021 Nationally</a:t>
            </a:r>
          </a:p>
          <a:p>
            <a:pPr defTabSz="457200">
              <a:defRPr sz="6400">
                <a:solidFill>
                  <a:srgbClr val="FFFFFF"/>
                </a:solidFill>
                <a:latin typeface="Arial"/>
                <a:ea typeface="Arial"/>
                <a:cs typeface="Arial"/>
                <a:sym typeface="Arial"/>
              </a:defRPr>
            </a:pPr>
            <a:r>
              <a:t>Total Giving $484.85</a:t>
            </a:r>
          </a:p>
          <a:p>
            <a:pPr defTabSz="457200">
              <a:defRPr sz="6400">
                <a:solidFill>
                  <a:srgbClr val="FFFFFF"/>
                </a:solidFill>
                <a:latin typeface="Arial"/>
                <a:ea typeface="Arial"/>
                <a:cs typeface="Arial"/>
                <a:sym typeface="Arial"/>
              </a:defRPr>
            </a:pPr>
            <a:r>
              <a:t>(in billions)</a:t>
            </a:r>
          </a:p>
        </p:txBody>
      </p:sp>
      <p:pic>
        <p:nvPicPr>
          <p:cNvPr id="350" name="Picture 3" descr="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13621" y="2660612"/>
            <a:ext cx="2820624" cy="1812175"/>
          </a:xfrm>
          <a:prstGeom prst="rect">
            <a:avLst/>
          </a:prstGeom>
          <a:ln w="12700">
            <a:miter lim="400000"/>
          </a:ln>
          <a:effectLst>
            <a:outerShdw blurRad="101600" dist="63500" dir="2700000"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fill="hold"/>
                                        <p:tgtEl>
                                          <p:spTgt spid="348">
                                            <p:graphicEl>
                                              <a:chart seriesIdx="-4" categoryIdx="0" bldStep="category"/>
                                            </p:graphicEl>
                                          </p:spTgt>
                                        </p:tgtEl>
                                        <p:attrNameLst>
                                          <p:attrName>style.visibility</p:attrName>
                                        </p:attrNameLst>
                                      </p:cBhvr>
                                      <p:to>
                                        <p:strVal val="visible"/>
                                      </p:to>
                                    </p:set>
                                    <p:animEffect transition="in" filter="wipe(left)">
                                      <p:cBhvr>
                                        <p:cTn id="7" dur="1000"/>
                                        <p:tgtEl>
                                          <p:spTgt spid="348">
                                            <p:graphicEl>
                                              <a:chart seriesIdx="-4" categoryIdx="0" bldStep="category"/>
                                            </p:graphicEl>
                                          </p:spTgt>
                                        </p:tgtEl>
                                      </p:cBhvr>
                                    </p:animEffect>
                                  </p:childTnLst>
                                </p:cTn>
                              </p:par>
                            </p:childTnLst>
                          </p:cTn>
                        </p:par>
                        <p:par>
                          <p:cTn id="8" fill="hold">
                            <p:stCondLst>
                              <p:cond delay="1000"/>
                            </p:stCondLst>
                            <p:childTnLst>
                              <p:par>
                                <p:cTn id="9" presetID="22" presetClass="entr" presetSubtype="8" fill="hold" grpId="1" nodeType="afterEffect">
                                  <p:stCondLst>
                                    <p:cond delay="0"/>
                                  </p:stCondLst>
                                  <p:childTnLst>
                                    <p:set>
                                      <p:cBhvr>
                                        <p:cTn id="10" fill="hold"/>
                                        <p:tgtEl>
                                          <p:spTgt spid="348">
                                            <p:graphicEl>
                                              <a:chart seriesIdx="-4" categoryIdx="1" bldStep="category"/>
                                            </p:graphicEl>
                                          </p:spTgt>
                                        </p:tgtEl>
                                        <p:attrNameLst>
                                          <p:attrName>style.visibility</p:attrName>
                                        </p:attrNameLst>
                                      </p:cBhvr>
                                      <p:to>
                                        <p:strVal val="visible"/>
                                      </p:to>
                                    </p:set>
                                    <p:animEffect transition="in" filter="wipe(left)">
                                      <p:cBhvr>
                                        <p:cTn id="11" dur="1000"/>
                                        <p:tgtEl>
                                          <p:spTgt spid="348">
                                            <p:graphicEl>
                                              <a:chart seriesIdx="-4" categoryIdx="1" bldStep="category"/>
                                            </p:graphicEl>
                                          </p:spTgt>
                                        </p:tgtEl>
                                      </p:cBhvr>
                                    </p:animEffect>
                                  </p:childTnLst>
                                </p:cTn>
                              </p:par>
                            </p:childTnLst>
                          </p:cTn>
                        </p:par>
                        <p:par>
                          <p:cTn id="12" fill="hold">
                            <p:stCondLst>
                              <p:cond delay="2000"/>
                            </p:stCondLst>
                            <p:childTnLst>
                              <p:par>
                                <p:cTn id="13" presetID="22" presetClass="entr" presetSubtype="8" fill="hold" grpId="1" nodeType="afterEffect">
                                  <p:stCondLst>
                                    <p:cond delay="0"/>
                                  </p:stCondLst>
                                  <p:childTnLst>
                                    <p:set>
                                      <p:cBhvr>
                                        <p:cTn id="14" fill="hold"/>
                                        <p:tgtEl>
                                          <p:spTgt spid="348">
                                            <p:graphicEl>
                                              <a:chart seriesIdx="-4" categoryIdx="2" bldStep="category"/>
                                            </p:graphicEl>
                                          </p:spTgt>
                                        </p:tgtEl>
                                        <p:attrNameLst>
                                          <p:attrName>style.visibility</p:attrName>
                                        </p:attrNameLst>
                                      </p:cBhvr>
                                      <p:to>
                                        <p:strVal val="visible"/>
                                      </p:to>
                                    </p:set>
                                    <p:animEffect transition="in" filter="wipe(left)">
                                      <p:cBhvr>
                                        <p:cTn id="15" dur="1000"/>
                                        <p:tgtEl>
                                          <p:spTgt spid="348">
                                            <p:graphicEl>
                                              <a:chart seriesIdx="-4" categoryIdx="2" bldStep="category"/>
                                            </p:graphicEl>
                                          </p:spTgt>
                                        </p:tgtEl>
                                      </p:cBhvr>
                                    </p:animEffect>
                                  </p:childTnLst>
                                </p:cTn>
                              </p:par>
                            </p:childTnLst>
                          </p:cTn>
                        </p:par>
                        <p:par>
                          <p:cTn id="16" fill="hold">
                            <p:stCondLst>
                              <p:cond delay="3000"/>
                            </p:stCondLst>
                            <p:childTnLst>
                              <p:par>
                                <p:cTn id="17" presetID="22" presetClass="entr" presetSubtype="8" fill="hold" grpId="1" nodeType="afterEffect">
                                  <p:stCondLst>
                                    <p:cond delay="0"/>
                                  </p:stCondLst>
                                  <p:childTnLst>
                                    <p:set>
                                      <p:cBhvr>
                                        <p:cTn id="18" fill="hold"/>
                                        <p:tgtEl>
                                          <p:spTgt spid="348">
                                            <p:graphicEl>
                                              <a:chart seriesIdx="-4" categoryIdx="3" bldStep="category"/>
                                            </p:graphicEl>
                                          </p:spTgt>
                                        </p:tgtEl>
                                        <p:attrNameLst>
                                          <p:attrName>style.visibility</p:attrName>
                                        </p:attrNameLst>
                                      </p:cBhvr>
                                      <p:to>
                                        <p:strVal val="visible"/>
                                      </p:to>
                                    </p:set>
                                    <p:animEffect transition="in" filter="wipe(left)">
                                      <p:cBhvr>
                                        <p:cTn id="19" dur="1000"/>
                                        <p:tgtEl>
                                          <p:spTgt spid="348">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8" grpId="1">
        <p:bldSub>
          <a:bldChart bld="category"/>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Develop and publicize your will language."/>
          <p:cNvSpPr txBox="1"/>
          <p:nvPr/>
        </p:nvSpPr>
        <p:spPr>
          <a:xfrm>
            <a:off x="5058549" y="4400043"/>
            <a:ext cx="16571392"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Develop and publicize your will language.</a:t>
            </a:r>
          </a:p>
        </p:txBody>
      </p:sp>
      <p:sp>
        <p:nvSpPr>
          <p:cNvPr id="1026"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Develop a network of friends and advisors to guide you."/>
          <p:cNvSpPr txBox="1"/>
          <p:nvPr/>
        </p:nvSpPr>
        <p:spPr>
          <a:xfrm>
            <a:off x="5058549" y="4085244"/>
            <a:ext cx="16571392" cy="208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Develop a network of friends and advisors to guide you.</a:t>
            </a:r>
          </a:p>
        </p:txBody>
      </p:sp>
      <p:sp>
        <p:nvSpPr>
          <p:cNvPr id="1030"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Mention planned giving on your website."/>
          <p:cNvSpPr txBox="1"/>
          <p:nvPr/>
        </p:nvSpPr>
        <p:spPr>
          <a:xfrm>
            <a:off x="5058549" y="4586894"/>
            <a:ext cx="16571392"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Mention planned giving on your website.</a:t>
            </a:r>
          </a:p>
        </p:txBody>
      </p:sp>
      <p:sp>
        <p:nvSpPr>
          <p:cNvPr id="1034"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Ensure your database tracks planned gifts."/>
          <p:cNvSpPr txBox="1"/>
          <p:nvPr/>
        </p:nvSpPr>
        <p:spPr>
          <a:xfrm>
            <a:off x="5058549" y="4586894"/>
            <a:ext cx="17669449"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Ensure your database tracks planned gifts.</a:t>
            </a:r>
          </a:p>
        </p:txBody>
      </p:sp>
      <p:sp>
        <p:nvSpPr>
          <p:cNvPr id="1038"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Have planned gift presence at all events."/>
          <p:cNvSpPr txBox="1"/>
          <p:nvPr/>
        </p:nvSpPr>
        <p:spPr>
          <a:xfrm>
            <a:off x="5058549" y="4586894"/>
            <a:ext cx="17669449"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Have planned gift presence at all events.</a:t>
            </a:r>
          </a:p>
        </p:txBody>
      </p:sp>
      <p:sp>
        <p:nvSpPr>
          <p:cNvPr id="1042"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Include bequest option in annual fund outreach."/>
          <p:cNvSpPr txBox="1"/>
          <p:nvPr/>
        </p:nvSpPr>
        <p:spPr>
          <a:xfrm>
            <a:off x="5058549" y="4085244"/>
            <a:ext cx="12562504" cy="208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Include bequest option in annual fund outreach.</a:t>
            </a:r>
          </a:p>
        </p:txBody>
      </p:sp>
      <p:sp>
        <p:nvSpPr>
          <p:cNvPr id="1046"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Mention planned gifts at staff and board meetings."/>
          <p:cNvSpPr txBox="1"/>
          <p:nvPr/>
        </p:nvSpPr>
        <p:spPr>
          <a:xfrm>
            <a:off x="5058549" y="4085244"/>
            <a:ext cx="13263515" cy="208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Mention planned gifts at staff and board meetings.</a:t>
            </a:r>
          </a:p>
        </p:txBody>
      </p:sp>
      <p:sp>
        <p:nvSpPr>
          <p:cNvPr id="1050"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Celebrate and publicize all incoming planned gifts and planned gift intentions."/>
          <p:cNvSpPr txBox="1"/>
          <p:nvPr/>
        </p:nvSpPr>
        <p:spPr>
          <a:xfrm>
            <a:off x="5058549" y="4085244"/>
            <a:ext cx="16571392" cy="208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Celebrate and publicize all incoming planned gifts and planned gift intentions.</a:t>
            </a:r>
          </a:p>
        </p:txBody>
      </p:sp>
      <p:sp>
        <p:nvSpPr>
          <p:cNvPr id="1054"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Thank your planned giving donors."/>
          <p:cNvSpPr txBox="1"/>
          <p:nvPr/>
        </p:nvSpPr>
        <p:spPr>
          <a:xfrm>
            <a:off x="5058549" y="4586894"/>
            <a:ext cx="16571392"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Thank your planned giving donors.</a:t>
            </a:r>
          </a:p>
        </p:txBody>
      </p:sp>
      <p:sp>
        <p:nvSpPr>
          <p:cNvPr id="1058"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Wayne,…"/>
          <p:cNvSpPr txBox="1"/>
          <p:nvPr/>
        </p:nvSpPr>
        <p:spPr>
          <a:xfrm>
            <a:off x="2895609" y="3589781"/>
            <a:ext cx="18592782" cy="6536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5900"/>
              </a:spcBef>
              <a:defRPr sz="6000" b="0"/>
            </a:pPr>
            <a:r>
              <a:t>Wayne,</a:t>
            </a:r>
          </a:p>
          <a:p>
            <a:pPr algn="l">
              <a:spcBef>
                <a:spcPts val="5900"/>
              </a:spcBef>
              <a:defRPr sz="6000" b="0"/>
            </a:pPr>
            <a:r>
              <a:t>Jack &amp; Jill get an F for fundraising. We get routine updates from [other charity] to whom we give one-twentieth this amount. 😣. I expect, within the year, we’ll change our wills to eliminate [beloved charity]. How unfortunate.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Box 1"/>
          <p:cNvSpPr txBox="1"/>
          <p:nvPr/>
        </p:nvSpPr>
        <p:spPr>
          <a:xfrm>
            <a:off x="5717247" y="5247354"/>
            <a:ext cx="7431577" cy="2683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1828800">
              <a:defRPr sz="10800">
                <a:latin typeface="Arial"/>
                <a:ea typeface="Arial"/>
                <a:cs typeface="Arial"/>
                <a:sym typeface="Arial"/>
              </a:defRPr>
            </a:pPr>
            <a:r>
              <a:t>4%</a:t>
            </a:r>
          </a:p>
          <a:p>
            <a:pPr defTabSz="1828800">
              <a:defRPr sz="6400">
                <a:latin typeface="Arial"/>
                <a:ea typeface="Arial"/>
                <a:cs typeface="Arial"/>
                <a:sym typeface="Arial"/>
              </a:defRPr>
            </a:pPr>
            <a:r>
              <a:t>From 2020 to 2021</a:t>
            </a:r>
          </a:p>
        </p:txBody>
      </p:sp>
      <p:sp>
        <p:nvSpPr>
          <p:cNvPr id="353" name="TextBox 2"/>
          <p:cNvSpPr txBox="1"/>
          <p:nvPr/>
        </p:nvSpPr>
        <p:spPr>
          <a:xfrm>
            <a:off x="4666210" y="859146"/>
            <a:ext cx="15051578" cy="2231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14400">
                <a:latin typeface="Arial"/>
                <a:ea typeface="Arial"/>
                <a:cs typeface="Arial"/>
                <a:sym typeface="Arial"/>
              </a:defRPr>
            </a:lvl1pPr>
          </a:lstStyle>
          <a:p>
            <a:r>
              <a:t>Total U.S. Giving</a:t>
            </a:r>
          </a:p>
        </p:txBody>
      </p:sp>
      <p:sp>
        <p:nvSpPr>
          <p:cNvPr id="354" name="Up Arrow 3"/>
          <p:cNvSpPr/>
          <p:nvPr/>
        </p:nvSpPr>
        <p:spPr>
          <a:xfrm>
            <a:off x="14600414" y="4346328"/>
            <a:ext cx="2338195" cy="3732569"/>
          </a:xfrm>
          <a:custGeom>
            <a:avLst/>
            <a:gdLst/>
            <a:ahLst/>
            <a:cxnLst>
              <a:cxn ang="0">
                <a:pos x="wd2" y="hd2"/>
              </a:cxn>
              <a:cxn ang="5400000">
                <a:pos x="wd2" y="hd2"/>
              </a:cxn>
              <a:cxn ang="10800000">
                <a:pos x="wd2" y="hd2"/>
              </a:cxn>
              <a:cxn ang="16200000">
                <a:pos x="wd2" y="hd2"/>
              </a:cxn>
            </a:cxnLst>
            <a:rect l="0" t="0" r="r" b="b"/>
            <a:pathLst>
              <a:path w="21600" h="21600" extrusionOk="0">
                <a:moveTo>
                  <a:pt x="0" y="6765"/>
                </a:moveTo>
                <a:lnTo>
                  <a:pt x="10800" y="0"/>
                </a:lnTo>
                <a:lnTo>
                  <a:pt x="21600" y="6765"/>
                </a:lnTo>
                <a:lnTo>
                  <a:pt x="16200" y="6765"/>
                </a:lnTo>
                <a:lnTo>
                  <a:pt x="16200" y="21600"/>
                </a:lnTo>
                <a:lnTo>
                  <a:pt x="5400" y="21600"/>
                </a:lnTo>
                <a:lnTo>
                  <a:pt x="5400" y="6765"/>
                </a:lnTo>
                <a:close/>
              </a:path>
            </a:pathLst>
          </a:custGeom>
          <a:blipFill>
            <a:blip r:embed="rId2" cstate="email">
              <a:extLst>
                <a:ext uri="{28A0092B-C50C-407E-A947-70E740481C1C}">
                  <a14:useLocalDpi xmlns:a14="http://schemas.microsoft.com/office/drawing/2010/main"/>
                </a:ext>
              </a:extLst>
            </a:blip>
          </a:blipFill>
          <a:ln w="25400">
            <a:solidFill>
              <a:srgbClr val="32538F"/>
            </a:solidFill>
            <a:miter/>
          </a:ln>
        </p:spPr>
        <p:txBody>
          <a:bodyPr tIns="91439" bIns="91439" anchor="ctr"/>
          <a:lstStyle/>
          <a:p>
            <a:pPr defTabSz="1828800">
              <a:defRPr sz="3600" b="0">
                <a:solidFill>
                  <a:srgbClr val="FFFFFF"/>
                </a:solidFill>
                <a:latin typeface="Calibri"/>
                <a:ea typeface="Calibri"/>
                <a:cs typeface="Calibri"/>
                <a:sym typeface="Calibri"/>
              </a:defRPr>
            </a:pPr>
            <a:endParaRPr/>
          </a:p>
        </p:txBody>
      </p:sp>
      <p:pic>
        <p:nvPicPr>
          <p:cNvPr id="355" name="Picture 6" descr="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67735" y="11185243"/>
            <a:ext cx="3525045" cy="2264747"/>
          </a:xfrm>
          <a:prstGeom prst="rect">
            <a:avLst/>
          </a:prstGeom>
          <a:ln w="12700">
            <a:miter lim="400000"/>
          </a:ln>
          <a:effectLst>
            <a:outerShdw blurRad="101600" dist="76200" dir="2700000"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4" descr="Picture 4"/>
          <p:cNvPicPr>
            <a:picLocks noChangeAspect="1"/>
          </p:cNvPicPr>
          <p:nvPr/>
        </p:nvPicPr>
        <p:blipFill>
          <a:blip r:embed="rId2"/>
          <a:stretch>
            <a:fillRect/>
          </a:stretch>
        </p:blipFill>
        <p:spPr>
          <a:xfrm>
            <a:off x="-472" y="3433180"/>
            <a:ext cx="24384944" cy="6162570"/>
          </a:xfrm>
          <a:prstGeom prst="rect">
            <a:avLst/>
          </a:prstGeom>
          <a:ln w="12700">
            <a:miter lim="400000"/>
          </a:ln>
        </p:spPr>
      </p:pic>
      <p:sp>
        <p:nvSpPr>
          <p:cNvPr id="1063" name="TextBox 5"/>
          <p:cNvSpPr txBox="1"/>
          <p:nvPr/>
        </p:nvSpPr>
        <p:spPr>
          <a:xfrm>
            <a:off x="8543926" y="1981200"/>
            <a:ext cx="7423072" cy="1160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6400" b="0">
                <a:latin typeface="Helvetica"/>
                <a:ea typeface="Helvetica"/>
                <a:cs typeface="Helvetica"/>
                <a:sym typeface="Helvetica"/>
              </a:defRPr>
            </a:lvl1pPr>
          </a:lstStyle>
          <a:p>
            <a:r>
              <a:t>Any missing words?</a:t>
            </a:r>
          </a:p>
        </p:txBody>
      </p:sp>
      <p:sp>
        <p:nvSpPr>
          <p:cNvPr id="1064" name="TextBox 6"/>
          <p:cNvSpPr txBox="1"/>
          <p:nvPr/>
        </p:nvSpPr>
        <p:spPr>
          <a:xfrm>
            <a:off x="7215089" y="9899650"/>
            <a:ext cx="10080745" cy="1833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10800" b="0">
                <a:latin typeface="Helvetica"/>
                <a:ea typeface="Helvetica"/>
                <a:cs typeface="Helvetica"/>
                <a:sym typeface="Helvetica"/>
              </a:defRPr>
            </a:lvl1pPr>
          </a:lstStyle>
          <a:p>
            <a:r>
              <a:t>TH_ N K   YO_?</a:t>
            </a:r>
          </a:p>
        </p:txBody>
      </p:sp>
      <p:sp>
        <p:nvSpPr>
          <p:cNvPr id="1065" name="Donut 7"/>
          <p:cNvSpPr/>
          <p:nvPr/>
        </p:nvSpPr>
        <p:spPr>
          <a:xfrm>
            <a:off x="6197600" y="5904865"/>
            <a:ext cx="2133600" cy="12192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FFFFFF"/>
          </a:solidFill>
          <a:ln w="50800">
            <a:solidFill>
              <a:srgbClr val="FF2F92"/>
            </a:solidFill>
            <a:miter lim="400000"/>
          </a:ln>
        </p:spPr>
        <p:txBody>
          <a:bodyPr tIns="91439" bIns="91439"/>
          <a:lstStyle/>
          <a:p>
            <a:pPr algn="l" defTabSz="1828800">
              <a:defRPr sz="4800" b="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065"/>
                                        </p:tgtEl>
                                        <p:attrNameLst>
                                          <p:attrName>style.visibility</p:attrName>
                                        </p:attrNameLst>
                                      </p:cBhvr>
                                      <p:to>
                                        <p:strVal val="visible"/>
                                      </p:to>
                                    </p:set>
                                    <p:animEffect transition="in" filter="fade">
                                      <p:cBhvr>
                                        <p:cTn id="7" dur="500"/>
                                        <p:tgtEl>
                                          <p:spTgt spid="10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064"/>
                                        </p:tgtEl>
                                        <p:attrNameLst>
                                          <p:attrName>style.visibility</p:attrName>
                                        </p:attrNameLst>
                                      </p:cBhvr>
                                      <p:to>
                                        <p:strVal val="visible"/>
                                      </p:to>
                                    </p:set>
                                    <p:animEffect transition="in" filter="fade">
                                      <p:cBhvr>
                                        <p:cTn id="12"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2" animBg="1" advAuto="0"/>
      <p:bldP spid="1065" grpId="1"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Groves Society3.jpg" descr="Groves Society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6941" y="-1"/>
            <a:ext cx="17750119" cy="13716001"/>
          </a:xfrm>
          <a:prstGeom prst="rect">
            <a:avLst/>
          </a:prstGeom>
          <a:ln w="12700">
            <a:miter lim="400000"/>
          </a:ln>
        </p:spPr>
      </p:pic>
      <p:pic>
        <p:nvPicPr>
          <p:cNvPr id="1070" name="Groves Society2.jpg" descr="Groves Society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283" y="0"/>
            <a:ext cx="17750119"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000" fill="hold"/>
                                        <p:tgtEl>
                                          <p:spTgt spid="1069"/>
                                        </p:tgtEl>
                                        <p:attrNameLst>
                                          <p:attrName>ppt_x</p:attrName>
                                        </p:attrNameLst>
                                      </p:cBhvr>
                                      <p:tavLst>
                                        <p:tav tm="0">
                                          <p:val>
                                            <p:strVal val="ppt_x"/>
                                          </p:val>
                                        </p:tav>
                                        <p:tav tm="100000">
                                          <p:val>
                                            <p:strVal val="0-ppt_w/2"/>
                                          </p:val>
                                        </p:tav>
                                      </p:tavLst>
                                    </p:anim>
                                    <p:anim calcmode="lin" valueType="num">
                                      <p:cBhvr>
                                        <p:cTn id="7" dur="1000" fill="hold"/>
                                        <p:tgtEl>
                                          <p:spTgt spid="1069"/>
                                        </p:tgtEl>
                                        <p:attrNameLst>
                                          <p:attrName>ppt_y</p:attrName>
                                        </p:attrNameLst>
                                      </p:cBhvr>
                                      <p:tavLst>
                                        <p:tav tm="0">
                                          <p:val>
                                            <p:strVal val="ppt_y"/>
                                          </p:val>
                                        </p:tav>
                                        <p:tav tm="100000">
                                          <p:val>
                                            <p:strVal val="ppt_y"/>
                                          </p:val>
                                        </p:tav>
                                      </p:tavLst>
                                    </p:anim>
                                    <p:set>
                                      <p:cBhvr>
                                        <p:cTn id="8" fill="hold">
                                          <p:stCondLst>
                                            <p:cond delay="999"/>
                                          </p:stCondLst>
                                        </p:cTn>
                                        <p:tgtEl>
                                          <p:spTgt spid="1069"/>
                                        </p:tgtEl>
                                        <p:attrNameLst>
                                          <p:attrName>style.visibility</p:attrName>
                                        </p:attrNameLst>
                                      </p:cBhvr>
                                      <p:to>
                                        <p:strVal val="hidden"/>
                                      </p:to>
                                    </p:set>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1070"/>
                                        </p:tgtEl>
                                        <p:attrNameLst>
                                          <p:attrName>style.visibility</p:attrName>
                                        </p:attrNameLst>
                                      </p:cBhvr>
                                      <p:to>
                                        <p:strVal val="visible"/>
                                      </p:to>
                                    </p:set>
                                    <p:anim calcmode="lin" valueType="num">
                                      <p:cBhvr>
                                        <p:cTn id="12" dur="1000" fill="hold"/>
                                        <p:tgtEl>
                                          <p:spTgt spid="1070"/>
                                        </p:tgtEl>
                                        <p:attrNameLst>
                                          <p:attrName>ppt_x</p:attrName>
                                        </p:attrNameLst>
                                      </p:cBhvr>
                                      <p:tavLst>
                                        <p:tav tm="0">
                                          <p:val>
                                            <p:strVal val="1+#ppt_w/2"/>
                                          </p:val>
                                        </p:tav>
                                        <p:tav tm="100000">
                                          <p:val>
                                            <p:strVal val="#ppt_x"/>
                                          </p:val>
                                        </p:tav>
                                      </p:tavLst>
                                    </p:anim>
                                    <p:anim calcmode="lin" valueType="num">
                                      <p:cBhvr>
                                        <p:cTn id="13" dur="1000" fill="hold"/>
                                        <p:tgtEl>
                                          <p:spTgt spid="1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1" animBg="1" advAuto="0"/>
      <p:bldP spid="1070" grpId="2"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Sample DMLS Cert 2.21.23.pdf" descr="Sample DMLS Cert 2.21.23.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5925" y="-271240"/>
            <a:ext cx="18452150" cy="142584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With a Little Momentum do This:"/>
          <p:cNvSpPr txBox="1"/>
          <p:nvPr/>
        </p:nvSpPr>
        <p:spPr>
          <a:xfrm>
            <a:off x="2252551" y="1270989"/>
            <a:ext cx="15800325"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chemeClr val="accent6">
                    <a:hueOff val="-146070"/>
                    <a:satOff val="-10048"/>
                    <a:lumOff val="-30626"/>
                  </a:schemeClr>
                </a:solidFill>
              </a:defRPr>
            </a:lvl1pPr>
          </a:lstStyle>
          <a:p>
            <a:r>
              <a:t>With a Little Momentum do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Try This:"/>
          <p:cNvSpPr txBox="1"/>
          <p:nvPr/>
        </p:nvSpPr>
        <p:spPr>
          <a:xfrm>
            <a:off x="5058548" y="1255418"/>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
        <p:nvSpPr>
          <p:cNvPr id="1081" name="Develop a planned giving page on your website.…"/>
          <p:cNvSpPr txBox="1"/>
          <p:nvPr/>
        </p:nvSpPr>
        <p:spPr>
          <a:xfrm>
            <a:off x="5058549" y="3517929"/>
            <a:ext cx="18976911" cy="4090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6500"/>
            </a:pPr>
            <a:r>
              <a:t>Develop a planned giving page on your website.</a:t>
            </a:r>
          </a:p>
          <a:p>
            <a:pPr algn="l">
              <a:defRPr sz="6500"/>
            </a:pPr>
            <a:endParaRPr/>
          </a:p>
          <a:p>
            <a:pPr marL="859895" indent="-859895" algn="l">
              <a:buSzPct val="125000"/>
              <a:buChar char="•"/>
              <a:defRPr sz="6500"/>
            </a:pPr>
            <a:r>
              <a:t>Include forms of will language.</a:t>
            </a:r>
          </a:p>
          <a:p>
            <a:pPr marL="859895" indent="-859895" algn="l">
              <a:buSzPct val="125000"/>
              <a:buChar char="•"/>
              <a:defRPr sz="6500"/>
            </a:pPr>
            <a:r>
              <a:t>Include a couple basic types of gifts.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Try This:"/>
          <p:cNvSpPr txBox="1"/>
          <p:nvPr/>
        </p:nvSpPr>
        <p:spPr>
          <a:xfrm>
            <a:off x="5058548" y="1269012"/>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
        <p:nvSpPr>
          <p:cNvPr id="1087" name="Celebrate and publicize all incoming planned gifts and planned gift intentions."/>
          <p:cNvSpPr txBox="1"/>
          <p:nvPr/>
        </p:nvSpPr>
        <p:spPr>
          <a:xfrm>
            <a:off x="5058549" y="4085244"/>
            <a:ext cx="16571392" cy="208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Celebrate and publicize all incoming planned gifts and planned gift intentions.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Try This:"/>
          <p:cNvSpPr txBox="1"/>
          <p:nvPr/>
        </p:nvSpPr>
        <p:spPr>
          <a:xfrm>
            <a:off x="5058548" y="1255418"/>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
        <p:nvSpPr>
          <p:cNvPr id="1091" name="Create planned giving emails and postcards."/>
          <p:cNvSpPr txBox="1"/>
          <p:nvPr/>
        </p:nvSpPr>
        <p:spPr>
          <a:xfrm>
            <a:off x="5058549" y="4586894"/>
            <a:ext cx="17811216"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Create planned giving emails and postcards.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 name="Picture 5" descr="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98" y="650016"/>
            <a:ext cx="24007202" cy="124159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cga postcard inside.jpg" descr="cga postcard insi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953543" y="-36910"/>
            <a:ext cx="18476833" cy="13789780"/>
          </a:xfrm>
          <a:prstGeom prst="rect">
            <a:avLst/>
          </a:prstGeom>
          <a:ln w="12700">
            <a:miter lim="400000"/>
          </a:ln>
        </p:spPr>
      </p:pic>
      <p:sp>
        <p:nvSpPr>
          <p:cNvPr id="1112" name="Rectangle"/>
          <p:cNvSpPr/>
          <p:nvPr/>
        </p:nvSpPr>
        <p:spPr>
          <a:xfrm>
            <a:off x="12940661" y="9914349"/>
            <a:ext cx="3752901" cy="555697"/>
          </a:xfrm>
          <a:prstGeom prst="rect">
            <a:avLst/>
          </a:prstGeom>
          <a:solidFill>
            <a:schemeClr val="accent1">
              <a:alpha val="5787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13" name="Rectangle"/>
          <p:cNvSpPr/>
          <p:nvPr/>
        </p:nvSpPr>
        <p:spPr>
          <a:xfrm>
            <a:off x="14605251" y="9466222"/>
            <a:ext cx="3752901" cy="448129"/>
          </a:xfrm>
          <a:prstGeom prst="rect">
            <a:avLst/>
          </a:prstGeom>
          <a:solidFill>
            <a:schemeClr val="accent1">
              <a:alpha val="5787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113"/>
                                        </p:tgtEl>
                                        <p:attrNameLst>
                                          <p:attrName>style.visibility</p:attrName>
                                        </p:attrNameLst>
                                      </p:cBhvr>
                                      <p:to>
                                        <p:strVal val="visible"/>
                                      </p:to>
                                    </p:set>
                                    <p:animEffect transition="in" filter="fade">
                                      <p:cBhvr>
                                        <p:cTn id="12" dur="1000"/>
                                        <p:tgtEl>
                                          <p:spTgt spid="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 grpId="1" animBg="1" advAuto="0"/>
      <p:bldP spid="1113"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Feel Confident? Do This:"/>
          <p:cNvSpPr txBox="1"/>
          <p:nvPr/>
        </p:nvSpPr>
        <p:spPr>
          <a:xfrm>
            <a:off x="1689731" y="1395556"/>
            <a:ext cx="12005565"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chemeClr val="accent6">
                    <a:hueOff val="-146070"/>
                    <a:satOff val="-10048"/>
                    <a:lumOff val="-30626"/>
                  </a:schemeClr>
                </a:solidFill>
              </a:defRPr>
            </a:lvl1pPr>
          </a:lstStyle>
          <a:p>
            <a:r>
              <a:t>Feel Confident? Do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77 % of gifts come from individuals"/>
          <p:cNvSpPr txBox="1"/>
          <p:nvPr/>
        </p:nvSpPr>
        <p:spPr>
          <a:xfrm>
            <a:off x="8057554" y="4741663"/>
            <a:ext cx="8268891" cy="4232673"/>
          </a:xfrm>
          <a:prstGeom prst="rect">
            <a:avLst/>
          </a:prstGeom>
          <a:solidFill>
            <a:srgbClr val="73FD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rPr dirty="0"/>
              <a:t>77 % of gifts come from individuals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Try This:"/>
          <p:cNvSpPr txBox="1"/>
          <p:nvPr/>
        </p:nvSpPr>
        <p:spPr>
          <a:xfrm>
            <a:off x="5058548" y="1269012"/>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
        <p:nvSpPr>
          <p:cNvPr id="1120" name="Start looking for planned giving donors."/>
          <p:cNvSpPr txBox="1"/>
          <p:nvPr/>
        </p:nvSpPr>
        <p:spPr>
          <a:xfrm>
            <a:off x="5058549" y="4586894"/>
            <a:ext cx="16571392" cy="108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Start looking for planned giving donors.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 name="Picture 8" descr="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635" y="0"/>
            <a:ext cx="10598730"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Words Never Heard"/>
          <p:cNvSpPr txBox="1"/>
          <p:nvPr/>
        </p:nvSpPr>
        <p:spPr>
          <a:xfrm>
            <a:off x="6500926" y="2722849"/>
            <a:ext cx="11382147" cy="1564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600"/>
            </a:lvl1pPr>
          </a:lstStyle>
          <a:p>
            <a:r>
              <a:t>Words Never Heard</a:t>
            </a:r>
          </a:p>
        </p:txBody>
      </p:sp>
      <p:sp>
        <p:nvSpPr>
          <p:cNvPr id="1126" name="“Your brochure was so beautiful, I just had to whip out my checkbook.”"/>
          <p:cNvSpPr txBox="1"/>
          <p:nvPr/>
        </p:nvSpPr>
        <p:spPr>
          <a:xfrm>
            <a:off x="6130240" y="5383530"/>
            <a:ext cx="17672049" cy="5147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20000"/>
              </a:lnSpc>
              <a:defRPr sz="9600"/>
            </a:lvl1pPr>
          </a:lstStyle>
          <a:p>
            <a:r>
              <a:t>“Your brochure was so beautiful, I just had to whip out my checkbook.”</a:t>
            </a:r>
          </a:p>
        </p:txBody>
      </p:sp>
      <p:sp>
        <p:nvSpPr>
          <p:cNvPr id="1127" name="Text"/>
          <p:cNvSpPr txBox="1"/>
          <p:nvPr/>
        </p:nvSpPr>
        <p:spPr>
          <a:xfrm>
            <a:off x="9854072" y="6182122"/>
            <a:ext cx="453238" cy="1564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600"/>
            </a:lvl1pPr>
          </a:lstStyle>
          <a:p>
            <a:r>
              <a:t> </a:t>
            </a:r>
          </a:p>
        </p:txBody>
      </p:sp>
      <p:pic>
        <p:nvPicPr>
          <p:cNvPr id="1128" name="Intermountain Peace.jpeg" descr="Intermountain Peace.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060000">
            <a:off x="1309162" y="2495567"/>
            <a:ext cx="4574069" cy="101374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126"/>
                                        </p:tgtEl>
                                        <p:attrNameLst>
                                          <p:attrName>style.visibility</p:attrName>
                                        </p:attrNameLst>
                                      </p:cBhvr>
                                      <p:to>
                                        <p:strVal val="visible"/>
                                      </p:to>
                                    </p:set>
                                    <p:animEffect transition="in" filter="fade">
                                      <p:cBhvr>
                                        <p:cTn id="7"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1"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Reaching Out"/>
          <p:cNvSpPr/>
          <p:nvPr/>
        </p:nvSpPr>
        <p:spPr>
          <a:xfrm>
            <a:off x="3418224" y="765968"/>
            <a:ext cx="9036845"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Arial"/>
                <a:ea typeface="Arial"/>
                <a:cs typeface="Arial"/>
                <a:sym typeface="Arial"/>
              </a:defRPr>
            </a:lvl1pPr>
          </a:lstStyle>
          <a:p>
            <a:pPr>
              <a:defRPr b="0">
                <a:latin typeface="Gill Sans"/>
                <a:ea typeface="Gill Sans"/>
                <a:cs typeface="Gill Sans"/>
                <a:sym typeface="Gill Sans"/>
              </a:defRPr>
            </a:pPr>
            <a:r>
              <a:rPr b="1">
                <a:latin typeface="Arial"/>
                <a:ea typeface="Arial"/>
                <a:cs typeface="Arial"/>
                <a:sym typeface="Arial"/>
              </a:rPr>
              <a:t>Reaching Out</a:t>
            </a:r>
          </a:p>
        </p:txBody>
      </p:sp>
      <p:sp>
        <p:nvSpPr>
          <p:cNvPr id="1132" name="Ask questions that begin with “who, what, when, where and why?”"/>
          <p:cNvSpPr/>
          <p:nvPr/>
        </p:nvSpPr>
        <p:spPr>
          <a:xfrm>
            <a:off x="3681114" y="2623581"/>
            <a:ext cx="8126017" cy="623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8400">
                <a:latin typeface="Arial"/>
                <a:ea typeface="Arial"/>
                <a:cs typeface="Arial"/>
                <a:sym typeface="Arial"/>
              </a:defRPr>
            </a:lvl1pPr>
          </a:lstStyle>
          <a:p>
            <a:r>
              <a:t>Ask questions that begin with “who, what, when, where and why?”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Listen for “My IRA is over-funded, but I hate to take money out of it.”"/>
          <p:cNvSpPr txBox="1"/>
          <p:nvPr/>
        </p:nvSpPr>
        <p:spPr>
          <a:xfrm>
            <a:off x="5643512" y="4817841"/>
            <a:ext cx="13061258" cy="399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“My IRA is over-funded, but I hate to take money out of it.”</a:t>
            </a:r>
          </a:p>
        </p:txBody>
      </p:sp>
      <p:sp>
        <p:nvSpPr>
          <p:cNvPr id="1138"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Listen for “I want to make a difference.”"/>
          <p:cNvSpPr txBox="1"/>
          <p:nvPr/>
        </p:nvSpPr>
        <p:spPr>
          <a:xfrm>
            <a:off x="6064027" y="4817841"/>
            <a:ext cx="12255946" cy="270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“I want to make a difference.”</a:t>
            </a:r>
          </a:p>
        </p:txBody>
      </p:sp>
      <p:sp>
        <p:nvSpPr>
          <p:cNvPr id="1142"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Listen for “I pay too much in taxes.”"/>
          <p:cNvSpPr txBox="1"/>
          <p:nvPr/>
        </p:nvSpPr>
        <p:spPr>
          <a:xfrm>
            <a:off x="6064027" y="4817841"/>
            <a:ext cx="12255946" cy="270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“I pay too much in taxes.”</a:t>
            </a:r>
          </a:p>
        </p:txBody>
      </p:sp>
      <p:sp>
        <p:nvSpPr>
          <p:cNvPr id="1146"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Listen for “CD rates are horrible.”"/>
          <p:cNvSpPr txBox="1"/>
          <p:nvPr/>
        </p:nvSpPr>
        <p:spPr>
          <a:xfrm>
            <a:off x="6064027" y="4817841"/>
            <a:ext cx="12255946" cy="270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“CD rates are horrible.”</a:t>
            </a:r>
          </a:p>
        </p:txBody>
      </p:sp>
      <p:sp>
        <p:nvSpPr>
          <p:cNvPr id="1150"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Listen for “I wish I could do more.”"/>
          <p:cNvSpPr txBox="1"/>
          <p:nvPr/>
        </p:nvSpPr>
        <p:spPr>
          <a:xfrm>
            <a:off x="6064027" y="5179853"/>
            <a:ext cx="12255946" cy="270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“I wish I could do more.”</a:t>
            </a:r>
          </a:p>
        </p:txBody>
      </p:sp>
      <p:sp>
        <p:nvSpPr>
          <p:cNvPr id="1154"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Listen for “My investments aren’t what they should be.”"/>
          <p:cNvSpPr txBox="1"/>
          <p:nvPr/>
        </p:nvSpPr>
        <p:spPr>
          <a:xfrm>
            <a:off x="6064027" y="4817841"/>
            <a:ext cx="12255946" cy="399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algn="l" defTabSz="1643061">
              <a:defRPr sz="8400" b="0">
                <a:latin typeface="Helvetica"/>
                <a:ea typeface="Helvetica"/>
                <a:cs typeface="Helvetica"/>
                <a:sym typeface="Helvetica"/>
              </a:defRPr>
            </a:lvl1pPr>
          </a:lstStyle>
          <a:p>
            <a:r>
              <a:t>Listen for “My investments aren’t what they should be.”</a:t>
            </a:r>
          </a:p>
        </p:txBody>
      </p:sp>
      <p:sp>
        <p:nvSpPr>
          <p:cNvPr id="1158" name="Success Steps"/>
          <p:cNvSpPr txBox="1"/>
          <p:nvPr/>
        </p:nvSpPr>
        <p:spPr>
          <a:xfrm>
            <a:off x="4012405" y="821532"/>
            <a:ext cx="16323472" cy="206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spAutoFit/>
          </a:bodyPr>
          <a:lstStyle>
            <a:lvl1pPr marR="162560" indent="81280" algn="l" defTabSz="3643312">
              <a:defRPr sz="13600" b="0">
                <a:uFill>
                  <a:solidFill>
                    <a:srgbClr val="000000"/>
                  </a:solidFill>
                </a:uFill>
                <a:latin typeface="Arial"/>
                <a:ea typeface="Arial"/>
                <a:cs typeface="Arial"/>
                <a:sym typeface="Arial"/>
              </a:defRPr>
            </a:lvl1pPr>
          </a:lstStyle>
          <a:p>
            <a:r>
              <a:t>Success 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17-07-05 at 9.49.31 AM.png" descr="Screen Shot 2017-07-05 at 9.49.31 A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23707" y="6118064"/>
            <a:ext cx="10106479" cy="5060783"/>
          </a:xfrm>
          <a:prstGeom prst="rect">
            <a:avLst/>
          </a:prstGeom>
          <a:ln w="12700">
            <a:miter lim="400000"/>
          </a:ln>
        </p:spPr>
      </p:pic>
      <p:sp>
        <p:nvSpPr>
          <p:cNvPr id="365" name="Source: John Egan, squarefoot.com"/>
          <p:cNvSpPr txBox="1"/>
          <p:nvPr/>
        </p:nvSpPr>
        <p:spPr>
          <a:xfrm>
            <a:off x="17517681" y="12178475"/>
            <a:ext cx="6620638"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Source: John Egan, squarefoot.com</a:t>
            </a:r>
          </a:p>
        </p:txBody>
      </p:sp>
      <p:sp>
        <p:nvSpPr>
          <p:cNvPr id="366" name="52,952…"/>
          <p:cNvSpPr txBox="1"/>
          <p:nvPr/>
        </p:nvSpPr>
        <p:spPr>
          <a:xfrm>
            <a:off x="8020862" y="2322001"/>
            <a:ext cx="8342275" cy="2567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9600"/>
            </a:pPr>
            <a:r>
              <a:rPr dirty="0"/>
              <a:t>52,952</a:t>
            </a:r>
          </a:p>
          <a:p>
            <a:pPr>
              <a:defRPr sz="6400"/>
            </a:pPr>
            <a:r>
              <a:rPr dirty="0"/>
              <a:t>Self-storage facilities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Reaching Out"/>
          <p:cNvSpPr txBox="1"/>
          <p:nvPr/>
        </p:nvSpPr>
        <p:spPr>
          <a:xfrm>
            <a:off x="3418224" y="765968"/>
            <a:ext cx="9036845"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Arial"/>
                <a:ea typeface="Arial"/>
                <a:cs typeface="Arial"/>
                <a:sym typeface="Arial"/>
              </a:defRPr>
            </a:lvl1pPr>
          </a:lstStyle>
          <a:p>
            <a:pPr>
              <a:defRPr b="0">
                <a:latin typeface="Gill Sans"/>
                <a:ea typeface="Gill Sans"/>
                <a:cs typeface="Gill Sans"/>
                <a:sym typeface="Gill Sans"/>
              </a:defRPr>
            </a:pPr>
            <a:r>
              <a:rPr b="1">
                <a:latin typeface="Arial"/>
                <a:ea typeface="Arial"/>
                <a:cs typeface="Arial"/>
                <a:sym typeface="Arial"/>
              </a:rPr>
              <a:t>Reaching Out</a:t>
            </a:r>
          </a:p>
        </p:txBody>
      </p:sp>
      <p:sp>
        <p:nvSpPr>
          <p:cNvPr id="1162" name="Real starting place: Make a gift ourselves."/>
          <p:cNvSpPr txBox="1"/>
          <p:nvPr/>
        </p:nvSpPr>
        <p:spPr>
          <a:xfrm>
            <a:off x="3431083" y="3176825"/>
            <a:ext cx="8126016" cy="377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8400">
                <a:latin typeface="Arial"/>
                <a:ea typeface="Arial"/>
                <a:cs typeface="Arial"/>
                <a:sym typeface="Arial"/>
              </a:defRPr>
            </a:lvl1pPr>
          </a:lstStyle>
          <a:p>
            <a:r>
              <a:t>Real starting place: Make a gift ourselves.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Reaching Out"/>
          <p:cNvSpPr txBox="1"/>
          <p:nvPr/>
        </p:nvSpPr>
        <p:spPr>
          <a:xfrm>
            <a:off x="3418224" y="765968"/>
            <a:ext cx="9036845" cy="139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Arial"/>
                <a:ea typeface="Arial"/>
                <a:cs typeface="Arial"/>
                <a:sym typeface="Arial"/>
              </a:defRPr>
            </a:lvl1pPr>
          </a:lstStyle>
          <a:p>
            <a:pPr>
              <a:defRPr b="0">
                <a:latin typeface="Gill Sans"/>
                <a:ea typeface="Gill Sans"/>
                <a:cs typeface="Gill Sans"/>
                <a:sym typeface="Gill Sans"/>
              </a:defRPr>
            </a:pPr>
            <a:r>
              <a:rPr b="1">
                <a:latin typeface="Arial"/>
                <a:ea typeface="Arial"/>
                <a:cs typeface="Arial"/>
                <a:sym typeface="Arial"/>
              </a:rPr>
              <a:t>Reaching Out</a:t>
            </a:r>
          </a:p>
        </p:txBody>
      </p:sp>
      <p:sp>
        <p:nvSpPr>
          <p:cNvPr id="1168" name="Thank Donors!"/>
          <p:cNvSpPr txBox="1"/>
          <p:nvPr/>
        </p:nvSpPr>
        <p:spPr>
          <a:xfrm>
            <a:off x="3431083" y="2043350"/>
            <a:ext cx="8126016" cy="746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8400">
                <a:latin typeface="Arial"/>
                <a:ea typeface="Arial"/>
                <a:cs typeface="Arial"/>
                <a:sym typeface="Arial"/>
              </a:defRPr>
            </a:lvl1pPr>
          </a:lstStyle>
          <a:p>
            <a:r>
              <a:t>Thank Donors!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Don’t go alone."/>
          <p:cNvSpPr txBox="1"/>
          <p:nvPr/>
        </p:nvSpPr>
        <p:spPr>
          <a:xfrm>
            <a:off x="1761395" y="2264465"/>
            <a:ext cx="8126017" cy="377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8400">
                <a:latin typeface="Arial"/>
                <a:ea typeface="Arial"/>
                <a:cs typeface="Arial"/>
                <a:sym typeface="Arial"/>
              </a:defRPr>
            </a:lvl1pPr>
          </a:lstStyle>
          <a:p>
            <a:r>
              <a:t>Don’t go alone.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Even the lone ranger is never alone."/>
          <p:cNvSpPr txBox="1"/>
          <p:nvPr/>
        </p:nvSpPr>
        <p:spPr>
          <a:xfrm>
            <a:off x="15088130" y="3776710"/>
            <a:ext cx="7358962" cy="552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8800">
                <a:latin typeface="Helvetica"/>
                <a:ea typeface="Helvetica"/>
                <a:cs typeface="Helvetica"/>
                <a:sym typeface="Helvetica"/>
              </a:defRPr>
            </a:lvl1pPr>
          </a:lstStyle>
          <a:p>
            <a:r>
              <a:t>Even the lone ranger is never alone.</a:t>
            </a:r>
          </a:p>
        </p:txBody>
      </p:sp>
      <p:pic>
        <p:nvPicPr>
          <p:cNvPr id="1178" name="image5.tif" descr="image5.t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10993" y="0"/>
            <a:ext cx="6449886" cy="13715828"/>
          </a:xfrm>
          <a:prstGeom prst="rect">
            <a:avLst/>
          </a:prstGeom>
          <a:ln w="12700">
            <a:miter lim="400000"/>
          </a:ln>
        </p:spPr>
      </p:pic>
      <p:pic>
        <p:nvPicPr>
          <p:cNvPr id="1179" name="image5.tif" descr="image5.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47881" y="0"/>
            <a:ext cx="10548281" cy="137159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900"/>
                                  </p:stCondLst>
                                  <p:iterate>
                                    <p:tmAbs val="0"/>
                                  </p:iterate>
                                  <p:childTnLst>
                                    <p:set>
                                      <p:cBhvr>
                                        <p:cTn id="6" fill="hold"/>
                                        <p:tgtEl>
                                          <p:spTgt spid="1179"/>
                                        </p:tgtEl>
                                        <p:attrNameLst>
                                          <p:attrName>style.visibility</p:attrName>
                                        </p:attrNameLst>
                                      </p:cBhvr>
                                      <p:to>
                                        <p:strVal val="visible"/>
                                      </p:to>
                                    </p:set>
                                    <p:animEffect transition="in" filter="wipe(left)">
                                      <p:cBhvr>
                                        <p:cTn id="7" dur="10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 grpId="1"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Questions?…"/>
          <p:cNvSpPr txBox="1"/>
          <p:nvPr/>
        </p:nvSpPr>
        <p:spPr>
          <a:xfrm>
            <a:off x="3730484" y="1406169"/>
            <a:ext cx="16923032" cy="10391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marL="81280" marR="81280" defTabSz="1821656">
              <a:defRPr sz="10000">
                <a:uFill>
                  <a:solidFill>
                    <a:srgbClr val="000000"/>
                  </a:solidFill>
                </a:uFill>
                <a:latin typeface="Helvetica"/>
                <a:ea typeface="Helvetica"/>
                <a:cs typeface="Helvetica"/>
                <a:sym typeface="Helvetica"/>
              </a:defRPr>
            </a:pPr>
            <a:r>
              <a:t>Questions?</a:t>
            </a:r>
          </a:p>
          <a:p>
            <a:pPr marL="81280" marR="81280" defTabSz="1821656">
              <a:defRPr sz="10000">
                <a:uFill>
                  <a:solidFill>
                    <a:srgbClr val="000000"/>
                  </a:solidFill>
                </a:uFill>
                <a:latin typeface="Helvetica"/>
                <a:ea typeface="Helvetica"/>
                <a:cs typeface="Helvetica"/>
                <a:sym typeface="Helvetica"/>
              </a:defRPr>
            </a:pPr>
            <a:endParaRPr/>
          </a:p>
          <a:p>
            <a:pPr marL="81280" marR="81280" defTabSz="1821656">
              <a:defRPr sz="7100">
                <a:uFill>
                  <a:solidFill>
                    <a:srgbClr val="000000"/>
                  </a:solidFill>
                </a:uFill>
                <a:latin typeface="Helvetica"/>
                <a:ea typeface="Helvetica"/>
                <a:cs typeface="Helvetica"/>
                <a:sym typeface="Helvetica"/>
              </a:defRPr>
            </a:pPr>
            <a:r>
              <a:t>wayne.olson@shrinenet.org</a:t>
            </a:r>
          </a:p>
          <a:p>
            <a:pPr marL="81280" marR="81280" defTabSz="1821656">
              <a:defRPr sz="7100">
                <a:uFill>
                  <a:solidFill>
                    <a:srgbClr val="000000"/>
                  </a:solidFill>
                </a:uFill>
                <a:latin typeface="Helvetica"/>
                <a:ea typeface="Helvetica"/>
                <a:cs typeface="Helvetica"/>
                <a:sym typeface="Helvetica"/>
              </a:defRPr>
            </a:pPr>
            <a:endParaRPr/>
          </a:p>
          <a:p>
            <a:pPr marL="81280" marR="81280" defTabSz="1821656">
              <a:defRPr sz="7100">
                <a:uFill>
                  <a:solidFill>
                    <a:srgbClr val="000000"/>
                  </a:solidFill>
                </a:uFill>
                <a:latin typeface="Helvetica"/>
                <a:ea typeface="Helvetica"/>
                <a:cs typeface="Helvetica"/>
                <a:sym typeface="Helvetica"/>
              </a:defRPr>
            </a:pPr>
            <a:r>
              <a:t>wayne@wayneolson.com</a:t>
            </a:r>
          </a:p>
          <a:p>
            <a:pPr marL="81280" marR="81280" defTabSz="1821656">
              <a:defRPr sz="5000">
                <a:uFill>
                  <a:solidFill>
                    <a:srgbClr val="000000"/>
                  </a:solidFill>
                </a:uFill>
                <a:latin typeface="Helvetica"/>
                <a:ea typeface="Helvetica"/>
                <a:cs typeface="Helvetica"/>
                <a:sym typeface="Helvetica"/>
              </a:defRPr>
            </a:pPr>
            <a:endParaRPr/>
          </a:p>
          <a:p>
            <a:pPr marL="81280" marR="81280" defTabSz="1821656">
              <a:defRPr sz="8000">
                <a:uFill>
                  <a:solidFill>
                    <a:srgbClr val="000000"/>
                  </a:solidFill>
                </a:uFill>
                <a:latin typeface="Helvetica"/>
                <a:ea typeface="Helvetica"/>
                <a:cs typeface="Helvetica"/>
                <a:sym typeface="Helvetica"/>
              </a:defRPr>
            </a:pPr>
            <a:r>
              <a:t>www.wayneolson.com</a:t>
            </a:r>
          </a:p>
          <a:p>
            <a:pPr marL="81280" marR="81280" defTabSz="1821656">
              <a:defRPr sz="5000">
                <a:uFill>
                  <a:solidFill>
                    <a:srgbClr val="000000"/>
                  </a:solidFill>
                </a:uFill>
                <a:latin typeface="Helvetica"/>
                <a:ea typeface="Helvetica"/>
                <a:cs typeface="Helvetica"/>
                <a:sym typeface="Helvetica"/>
              </a:defRPr>
            </a:pPr>
            <a:endParaRPr/>
          </a:p>
          <a:p>
            <a:pPr marL="81280" marR="81280" defTabSz="1821656">
              <a:defRPr sz="8000">
                <a:uFill>
                  <a:solidFill>
                    <a:srgbClr val="000000"/>
                  </a:solidFill>
                </a:uFill>
                <a:latin typeface="Helvetica"/>
                <a:ea typeface="Helvetica"/>
                <a:cs typeface="Helvetica"/>
                <a:sym typeface="Helvetica"/>
              </a:defRPr>
            </a:pPr>
            <a:r>
              <a:t>@waynero</a:t>
            </a:r>
          </a:p>
        </p:txBody>
      </p:sp>
    </p:spTree>
    <p:extLst>
      <p:ext uri="{BB962C8B-B14F-4D97-AF65-F5344CB8AC3E}">
        <p14:creationId xmlns:p14="http://schemas.microsoft.com/office/powerpoint/2010/main" val="33720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hank you"/>
          <p:cNvSpPr txBox="1"/>
          <p:nvPr/>
        </p:nvSpPr>
        <p:spPr>
          <a:xfrm>
            <a:off x="6532758" y="196048"/>
            <a:ext cx="11545418" cy="2655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0">
                <a:latin typeface="Arial"/>
                <a:ea typeface="Arial"/>
                <a:cs typeface="Arial"/>
                <a:sym typeface="Arial"/>
              </a:defRPr>
            </a:lvl1pPr>
          </a:lstStyle>
          <a:p>
            <a:r>
              <a:t>Thank you</a:t>
            </a:r>
          </a:p>
        </p:txBody>
      </p:sp>
      <p:pic>
        <p:nvPicPr>
          <p:cNvPr id="1218" name="Picture 9" descr="Picture 9"/>
          <p:cNvPicPr>
            <a:picLocks noChangeAspect="1"/>
          </p:cNvPicPr>
          <p:nvPr/>
        </p:nvPicPr>
        <p:blipFill>
          <a:blip r:embed="rId2"/>
          <a:stretch>
            <a:fillRect/>
          </a:stretch>
        </p:blipFill>
        <p:spPr>
          <a:xfrm>
            <a:off x="10334715" y="7339540"/>
            <a:ext cx="3486064" cy="5065344"/>
          </a:xfrm>
          <a:prstGeom prst="rect">
            <a:avLst/>
          </a:prstGeom>
          <a:ln w="12700">
            <a:miter lim="400000"/>
          </a:ln>
        </p:spPr>
      </p:pic>
      <p:pic>
        <p:nvPicPr>
          <p:cNvPr id="1219" name="Speech Book024.jpg" descr="Speech Book0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72060" y="7885179"/>
            <a:ext cx="3024850" cy="4557466"/>
          </a:xfrm>
          <a:prstGeom prst="rect">
            <a:avLst/>
          </a:prstGeom>
          <a:ln w="12700">
            <a:miter lim="400000"/>
          </a:ln>
        </p:spPr>
      </p:pic>
      <p:pic>
        <p:nvPicPr>
          <p:cNvPr id="1220" name="3d.jpg" descr="3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645337" y="7413538"/>
            <a:ext cx="3487674" cy="5029107"/>
          </a:xfrm>
          <a:custGeom>
            <a:avLst/>
            <a:gdLst/>
            <a:ahLst/>
            <a:cxnLst>
              <a:cxn ang="0">
                <a:pos x="wd2" y="hd2"/>
              </a:cxn>
              <a:cxn ang="5400000">
                <a:pos x="wd2" y="hd2"/>
              </a:cxn>
              <a:cxn ang="10800000">
                <a:pos x="wd2" y="hd2"/>
              </a:cxn>
              <a:cxn ang="16200000">
                <a:pos x="wd2" y="hd2"/>
              </a:cxn>
            </a:cxnLst>
            <a:rect l="0" t="0" r="r" b="b"/>
            <a:pathLst>
              <a:path w="21429" h="21581" extrusionOk="0">
                <a:moveTo>
                  <a:pt x="1044" y="2"/>
                </a:moveTo>
                <a:cubicBezTo>
                  <a:pt x="808" y="7"/>
                  <a:pt x="707" y="29"/>
                  <a:pt x="554" y="56"/>
                </a:cubicBezTo>
                <a:lnTo>
                  <a:pt x="0" y="153"/>
                </a:lnTo>
                <a:lnTo>
                  <a:pt x="132" y="1470"/>
                </a:lnTo>
                <a:cubicBezTo>
                  <a:pt x="204" y="2194"/>
                  <a:pt x="482" y="6002"/>
                  <a:pt x="753" y="9934"/>
                </a:cubicBezTo>
                <a:cubicBezTo>
                  <a:pt x="1123" y="15300"/>
                  <a:pt x="1312" y="17112"/>
                  <a:pt x="1509" y="17200"/>
                </a:cubicBezTo>
                <a:cubicBezTo>
                  <a:pt x="1654" y="17264"/>
                  <a:pt x="4944" y="18275"/>
                  <a:pt x="8820" y="19446"/>
                </a:cubicBezTo>
                <a:cubicBezTo>
                  <a:pt x="12696" y="20617"/>
                  <a:pt x="16148" y="21579"/>
                  <a:pt x="16491" y="21582"/>
                </a:cubicBezTo>
                <a:cubicBezTo>
                  <a:pt x="17018" y="21586"/>
                  <a:pt x="17442" y="21355"/>
                  <a:pt x="19183" y="20117"/>
                </a:cubicBezTo>
                <a:cubicBezTo>
                  <a:pt x="20367" y="19275"/>
                  <a:pt x="21311" y="18478"/>
                  <a:pt x="21393" y="18250"/>
                </a:cubicBezTo>
                <a:cubicBezTo>
                  <a:pt x="21600" y="17672"/>
                  <a:pt x="20919" y="17240"/>
                  <a:pt x="19298" y="16919"/>
                </a:cubicBezTo>
                <a:cubicBezTo>
                  <a:pt x="18563" y="16773"/>
                  <a:pt x="17920" y="16579"/>
                  <a:pt x="17869" y="16488"/>
                </a:cubicBezTo>
                <a:cubicBezTo>
                  <a:pt x="17818" y="16397"/>
                  <a:pt x="18204" y="12933"/>
                  <a:pt x="18725" y="8790"/>
                </a:cubicBezTo>
                <a:cubicBezTo>
                  <a:pt x="19246" y="4646"/>
                  <a:pt x="19638" y="1232"/>
                  <a:pt x="19596" y="1202"/>
                </a:cubicBezTo>
                <a:cubicBezTo>
                  <a:pt x="19553" y="1172"/>
                  <a:pt x="16030" y="920"/>
                  <a:pt x="11768" y="642"/>
                </a:cubicBezTo>
                <a:cubicBezTo>
                  <a:pt x="3655" y="113"/>
                  <a:pt x="1749" y="-14"/>
                  <a:pt x="1044" y="2"/>
                </a:cubicBezTo>
                <a:close/>
              </a:path>
            </a:pathLst>
          </a:custGeom>
          <a:ln w="12700">
            <a:miter lim="400000"/>
          </a:ln>
        </p:spPr>
      </p:pic>
      <p:pic>
        <p:nvPicPr>
          <p:cNvPr id="1221" name="3d.jpg" descr="3d.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657093" y="7056712"/>
            <a:ext cx="3629423" cy="5631000"/>
          </a:xfrm>
          <a:custGeom>
            <a:avLst/>
            <a:gdLst/>
            <a:ahLst/>
            <a:cxnLst>
              <a:cxn ang="0">
                <a:pos x="wd2" y="hd2"/>
              </a:cxn>
              <a:cxn ang="5400000">
                <a:pos x="wd2" y="hd2"/>
              </a:cxn>
              <a:cxn ang="10800000">
                <a:pos x="wd2" y="hd2"/>
              </a:cxn>
              <a:cxn ang="16200000">
                <a:pos x="wd2" y="hd2"/>
              </a:cxn>
            </a:cxnLst>
            <a:rect l="0" t="0" r="r" b="b"/>
            <a:pathLst>
              <a:path w="21600" h="21582" extrusionOk="0">
                <a:moveTo>
                  <a:pt x="1712" y="5"/>
                </a:moveTo>
                <a:cubicBezTo>
                  <a:pt x="1123" y="-15"/>
                  <a:pt x="889" y="25"/>
                  <a:pt x="484" y="156"/>
                </a:cubicBezTo>
                <a:cubicBezTo>
                  <a:pt x="39" y="300"/>
                  <a:pt x="0" y="338"/>
                  <a:pt x="0" y="625"/>
                </a:cubicBezTo>
                <a:cubicBezTo>
                  <a:pt x="0" y="766"/>
                  <a:pt x="27" y="893"/>
                  <a:pt x="59" y="906"/>
                </a:cubicBezTo>
                <a:cubicBezTo>
                  <a:pt x="91" y="919"/>
                  <a:pt x="102" y="1027"/>
                  <a:pt x="85" y="1145"/>
                </a:cubicBezTo>
                <a:cubicBezTo>
                  <a:pt x="68" y="1263"/>
                  <a:pt x="83" y="1644"/>
                  <a:pt x="118" y="1994"/>
                </a:cubicBezTo>
                <a:cubicBezTo>
                  <a:pt x="153" y="2343"/>
                  <a:pt x="200" y="2943"/>
                  <a:pt x="222" y="3326"/>
                </a:cubicBezTo>
                <a:cubicBezTo>
                  <a:pt x="244" y="3709"/>
                  <a:pt x="289" y="4272"/>
                  <a:pt x="321" y="4576"/>
                </a:cubicBezTo>
                <a:cubicBezTo>
                  <a:pt x="354" y="4881"/>
                  <a:pt x="383" y="5157"/>
                  <a:pt x="385" y="5191"/>
                </a:cubicBezTo>
                <a:cubicBezTo>
                  <a:pt x="387" y="5225"/>
                  <a:pt x="419" y="5750"/>
                  <a:pt x="456" y="6359"/>
                </a:cubicBezTo>
                <a:cubicBezTo>
                  <a:pt x="493" y="6968"/>
                  <a:pt x="532" y="7489"/>
                  <a:pt x="546" y="7518"/>
                </a:cubicBezTo>
                <a:cubicBezTo>
                  <a:pt x="559" y="7547"/>
                  <a:pt x="586" y="7925"/>
                  <a:pt x="607" y="8358"/>
                </a:cubicBezTo>
                <a:cubicBezTo>
                  <a:pt x="628" y="8790"/>
                  <a:pt x="663" y="9161"/>
                  <a:pt x="683" y="9182"/>
                </a:cubicBezTo>
                <a:cubicBezTo>
                  <a:pt x="703" y="9203"/>
                  <a:pt x="716" y="9313"/>
                  <a:pt x="711" y="9429"/>
                </a:cubicBezTo>
                <a:cubicBezTo>
                  <a:pt x="706" y="9544"/>
                  <a:pt x="742" y="10109"/>
                  <a:pt x="794" y="10683"/>
                </a:cubicBezTo>
                <a:cubicBezTo>
                  <a:pt x="912" y="12015"/>
                  <a:pt x="951" y="12495"/>
                  <a:pt x="978" y="12979"/>
                </a:cubicBezTo>
                <a:cubicBezTo>
                  <a:pt x="990" y="13193"/>
                  <a:pt x="1019" y="13552"/>
                  <a:pt x="1039" y="13777"/>
                </a:cubicBezTo>
                <a:cubicBezTo>
                  <a:pt x="1105" y="14489"/>
                  <a:pt x="1097" y="14521"/>
                  <a:pt x="822" y="14844"/>
                </a:cubicBezTo>
                <a:cubicBezTo>
                  <a:pt x="523" y="15195"/>
                  <a:pt x="293" y="15605"/>
                  <a:pt x="191" y="15966"/>
                </a:cubicBezTo>
                <a:cubicBezTo>
                  <a:pt x="108" y="16262"/>
                  <a:pt x="98" y="16251"/>
                  <a:pt x="763" y="16552"/>
                </a:cubicBezTo>
                <a:cubicBezTo>
                  <a:pt x="920" y="16623"/>
                  <a:pt x="1125" y="16723"/>
                  <a:pt x="1219" y="16772"/>
                </a:cubicBezTo>
                <a:cubicBezTo>
                  <a:pt x="1313" y="16822"/>
                  <a:pt x="1614" y="16921"/>
                  <a:pt x="1887" y="16994"/>
                </a:cubicBezTo>
                <a:cubicBezTo>
                  <a:pt x="2161" y="17068"/>
                  <a:pt x="2614" y="17197"/>
                  <a:pt x="2893" y="17282"/>
                </a:cubicBezTo>
                <a:cubicBezTo>
                  <a:pt x="3981" y="17612"/>
                  <a:pt x="4389" y="17732"/>
                  <a:pt x="4417" y="17732"/>
                </a:cubicBezTo>
                <a:cubicBezTo>
                  <a:pt x="4449" y="17732"/>
                  <a:pt x="5380" y="18005"/>
                  <a:pt x="7235" y="18557"/>
                </a:cubicBezTo>
                <a:cubicBezTo>
                  <a:pt x="7908" y="18757"/>
                  <a:pt x="8472" y="18922"/>
                  <a:pt x="8486" y="18922"/>
                </a:cubicBezTo>
                <a:cubicBezTo>
                  <a:pt x="8501" y="18922"/>
                  <a:pt x="8693" y="18974"/>
                  <a:pt x="8914" y="19039"/>
                </a:cubicBezTo>
                <a:cubicBezTo>
                  <a:pt x="9344" y="19165"/>
                  <a:pt x="10949" y="19627"/>
                  <a:pt x="14195" y="20557"/>
                </a:cubicBezTo>
                <a:cubicBezTo>
                  <a:pt x="15305" y="20875"/>
                  <a:pt x="16250" y="21136"/>
                  <a:pt x="16295" y="21136"/>
                </a:cubicBezTo>
                <a:cubicBezTo>
                  <a:pt x="16340" y="21137"/>
                  <a:pt x="16433" y="21164"/>
                  <a:pt x="16501" y="21197"/>
                </a:cubicBezTo>
                <a:cubicBezTo>
                  <a:pt x="16568" y="21230"/>
                  <a:pt x="16678" y="21258"/>
                  <a:pt x="16744" y="21258"/>
                </a:cubicBezTo>
                <a:cubicBezTo>
                  <a:pt x="16810" y="21258"/>
                  <a:pt x="17108" y="21313"/>
                  <a:pt x="17408" y="21381"/>
                </a:cubicBezTo>
                <a:cubicBezTo>
                  <a:pt x="17707" y="21449"/>
                  <a:pt x="17964" y="21499"/>
                  <a:pt x="17977" y="21491"/>
                </a:cubicBezTo>
                <a:cubicBezTo>
                  <a:pt x="17990" y="21482"/>
                  <a:pt x="18135" y="21498"/>
                  <a:pt x="18300" y="21527"/>
                </a:cubicBezTo>
                <a:cubicBezTo>
                  <a:pt x="18466" y="21556"/>
                  <a:pt x="18653" y="21580"/>
                  <a:pt x="18714" y="21582"/>
                </a:cubicBezTo>
                <a:cubicBezTo>
                  <a:pt x="18837" y="21585"/>
                  <a:pt x="19333" y="21314"/>
                  <a:pt x="19333" y="21244"/>
                </a:cubicBezTo>
                <a:cubicBezTo>
                  <a:pt x="19333" y="21220"/>
                  <a:pt x="19420" y="21144"/>
                  <a:pt x="19526" y="21075"/>
                </a:cubicBezTo>
                <a:cubicBezTo>
                  <a:pt x="19632" y="21007"/>
                  <a:pt x="19895" y="20821"/>
                  <a:pt x="20110" y="20663"/>
                </a:cubicBezTo>
                <a:cubicBezTo>
                  <a:pt x="20293" y="20528"/>
                  <a:pt x="20965" y="20080"/>
                  <a:pt x="21600" y="19661"/>
                </a:cubicBezTo>
                <a:lnTo>
                  <a:pt x="21600" y="16202"/>
                </a:lnTo>
                <a:cubicBezTo>
                  <a:pt x="21533" y="16185"/>
                  <a:pt x="21506" y="16184"/>
                  <a:pt x="21425" y="16161"/>
                </a:cubicBezTo>
                <a:cubicBezTo>
                  <a:pt x="21237" y="16108"/>
                  <a:pt x="20925" y="16051"/>
                  <a:pt x="20733" y="16035"/>
                </a:cubicBezTo>
                <a:cubicBezTo>
                  <a:pt x="20541" y="16019"/>
                  <a:pt x="20298" y="15979"/>
                  <a:pt x="20192" y="15946"/>
                </a:cubicBezTo>
                <a:cubicBezTo>
                  <a:pt x="20086" y="15914"/>
                  <a:pt x="19810" y="15863"/>
                  <a:pt x="19581" y="15832"/>
                </a:cubicBezTo>
                <a:cubicBezTo>
                  <a:pt x="18897" y="15740"/>
                  <a:pt x="18905" y="15746"/>
                  <a:pt x="18959" y="15349"/>
                </a:cubicBezTo>
                <a:cubicBezTo>
                  <a:pt x="18985" y="15161"/>
                  <a:pt x="19052" y="14657"/>
                  <a:pt x="19108" y="14229"/>
                </a:cubicBezTo>
                <a:cubicBezTo>
                  <a:pt x="19165" y="13801"/>
                  <a:pt x="19285" y="12934"/>
                  <a:pt x="19373" y="12305"/>
                </a:cubicBezTo>
                <a:cubicBezTo>
                  <a:pt x="19461" y="11676"/>
                  <a:pt x="19524" y="11113"/>
                  <a:pt x="19514" y="11055"/>
                </a:cubicBezTo>
                <a:cubicBezTo>
                  <a:pt x="19505" y="10996"/>
                  <a:pt x="19520" y="10927"/>
                  <a:pt x="19547" y="10898"/>
                </a:cubicBezTo>
                <a:cubicBezTo>
                  <a:pt x="19575" y="10869"/>
                  <a:pt x="19592" y="10758"/>
                  <a:pt x="19585" y="10651"/>
                </a:cubicBezTo>
                <a:cubicBezTo>
                  <a:pt x="19578" y="10545"/>
                  <a:pt x="19587" y="10430"/>
                  <a:pt x="19607" y="10396"/>
                </a:cubicBezTo>
                <a:cubicBezTo>
                  <a:pt x="19651" y="10319"/>
                  <a:pt x="19859" y="8755"/>
                  <a:pt x="19838" y="8650"/>
                </a:cubicBezTo>
                <a:cubicBezTo>
                  <a:pt x="19830" y="8607"/>
                  <a:pt x="19839" y="8545"/>
                  <a:pt x="19859" y="8511"/>
                </a:cubicBezTo>
                <a:cubicBezTo>
                  <a:pt x="19880" y="8478"/>
                  <a:pt x="19945" y="8090"/>
                  <a:pt x="20001" y="7650"/>
                </a:cubicBezTo>
                <a:cubicBezTo>
                  <a:pt x="20057" y="7211"/>
                  <a:pt x="20160" y="6438"/>
                  <a:pt x="20230" y="5935"/>
                </a:cubicBezTo>
                <a:cubicBezTo>
                  <a:pt x="20300" y="5431"/>
                  <a:pt x="20353" y="4979"/>
                  <a:pt x="20346" y="4931"/>
                </a:cubicBezTo>
                <a:cubicBezTo>
                  <a:pt x="20339" y="4882"/>
                  <a:pt x="20348" y="4815"/>
                  <a:pt x="20367" y="4782"/>
                </a:cubicBezTo>
                <a:cubicBezTo>
                  <a:pt x="20386" y="4748"/>
                  <a:pt x="20451" y="4342"/>
                  <a:pt x="20509" y="3880"/>
                </a:cubicBezTo>
                <a:cubicBezTo>
                  <a:pt x="20567" y="3418"/>
                  <a:pt x="20657" y="2736"/>
                  <a:pt x="20710" y="2365"/>
                </a:cubicBezTo>
                <a:cubicBezTo>
                  <a:pt x="20762" y="1994"/>
                  <a:pt x="20794" y="1647"/>
                  <a:pt x="20778" y="1595"/>
                </a:cubicBezTo>
                <a:cubicBezTo>
                  <a:pt x="20763" y="1543"/>
                  <a:pt x="20774" y="1490"/>
                  <a:pt x="20804" y="1478"/>
                </a:cubicBezTo>
                <a:cubicBezTo>
                  <a:pt x="20883" y="1447"/>
                  <a:pt x="20874" y="1226"/>
                  <a:pt x="20792" y="1193"/>
                </a:cubicBezTo>
                <a:cubicBezTo>
                  <a:pt x="20719" y="1164"/>
                  <a:pt x="16842" y="922"/>
                  <a:pt x="16630" y="933"/>
                </a:cubicBezTo>
                <a:cubicBezTo>
                  <a:pt x="16561" y="937"/>
                  <a:pt x="16461" y="931"/>
                  <a:pt x="16408" y="918"/>
                </a:cubicBezTo>
                <a:cubicBezTo>
                  <a:pt x="16249" y="879"/>
                  <a:pt x="13815" y="754"/>
                  <a:pt x="13747" y="781"/>
                </a:cubicBezTo>
                <a:cubicBezTo>
                  <a:pt x="13712" y="795"/>
                  <a:pt x="13664" y="787"/>
                  <a:pt x="13640" y="763"/>
                </a:cubicBezTo>
                <a:cubicBezTo>
                  <a:pt x="13617" y="738"/>
                  <a:pt x="13463" y="722"/>
                  <a:pt x="13300" y="726"/>
                </a:cubicBezTo>
                <a:cubicBezTo>
                  <a:pt x="13138" y="731"/>
                  <a:pt x="12963" y="724"/>
                  <a:pt x="12910" y="711"/>
                </a:cubicBezTo>
                <a:cubicBezTo>
                  <a:pt x="12757" y="674"/>
                  <a:pt x="11073" y="592"/>
                  <a:pt x="11007" y="618"/>
                </a:cubicBezTo>
                <a:cubicBezTo>
                  <a:pt x="10974" y="632"/>
                  <a:pt x="10929" y="623"/>
                  <a:pt x="10905" y="599"/>
                </a:cubicBezTo>
                <a:cubicBezTo>
                  <a:pt x="10882" y="574"/>
                  <a:pt x="10730" y="558"/>
                  <a:pt x="10567" y="562"/>
                </a:cubicBezTo>
                <a:cubicBezTo>
                  <a:pt x="10405" y="567"/>
                  <a:pt x="10228" y="559"/>
                  <a:pt x="10175" y="547"/>
                </a:cubicBezTo>
                <a:cubicBezTo>
                  <a:pt x="10021" y="511"/>
                  <a:pt x="7624" y="386"/>
                  <a:pt x="7584" y="412"/>
                </a:cubicBezTo>
                <a:cubicBezTo>
                  <a:pt x="7564" y="424"/>
                  <a:pt x="7515" y="417"/>
                  <a:pt x="7473" y="395"/>
                </a:cubicBezTo>
                <a:cubicBezTo>
                  <a:pt x="7432" y="373"/>
                  <a:pt x="7133" y="346"/>
                  <a:pt x="6812" y="336"/>
                </a:cubicBezTo>
                <a:cubicBezTo>
                  <a:pt x="6490" y="325"/>
                  <a:pt x="6204" y="307"/>
                  <a:pt x="6176" y="296"/>
                </a:cubicBezTo>
                <a:cubicBezTo>
                  <a:pt x="6149" y="285"/>
                  <a:pt x="5864" y="267"/>
                  <a:pt x="5543" y="256"/>
                </a:cubicBezTo>
                <a:cubicBezTo>
                  <a:pt x="5223" y="245"/>
                  <a:pt x="4935" y="227"/>
                  <a:pt x="4906" y="215"/>
                </a:cubicBezTo>
                <a:cubicBezTo>
                  <a:pt x="4877" y="204"/>
                  <a:pt x="4599" y="185"/>
                  <a:pt x="4287" y="174"/>
                </a:cubicBezTo>
                <a:cubicBezTo>
                  <a:pt x="3975" y="164"/>
                  <a:pt x="3678" y="145"/>
                  <a:pt x="3626" y="135"/>
                </a:cubicBezTo>
                <a:cubicBezTo>
                  <a:pt x="3573" y="124"/>
                  <a:pt x="3038" y="84"/>
                  <a:pt x="2438" y="45"/>
                </a:cubicBezTo>
                <a:cubicBezTo>
                  <a:pt x="2142" y="26"/>
                  <a:pt x="1909" y="12"/>
                  <a:pt x="1712" y="5"/>
                </a:cubicBezTo>
                <a:close/>
              </a:path>
            </a:pathLst>
          </a:custGeom>
          <a:ln w="12700">
            <a:miter lim="400000"/>
          </a:ln>
        </p:spPr>
      </p:pic>
      <p:pic>
        <p:nvPicPr>
          <p:cNvPr id="1222" name="3d.jpg" descr="3d.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492" y="7037122"/>
            <a:ext cx="4278662" cy="5668086"/>
          </a:xfrm>
          <a:prstGeom prst="rect">
            <a:avLst/>
          </a:prstGeom>
          <a:ln w="12700">
            <a:miter lim="400000"/>
          </a:ln>
        </p:spPr>
      </p:pic>
      <p:sp>
        <p:nvSpPr>
          <p:cNvPr id="1223" name="Wayne Olson…"/>
          <p:cNvSpPr txBox="1"/>
          <p:nvPr/>
        </p:nvSpPr>
        <p:spPr>
          <a:xfrm>
            <a:off x="1073520" y="1797069"/>
            <a:ext cx="4906519" cy="2909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Wayne Olson</a:t>
            </a:r>
          </a:p>
          <a:p>
            <a:pPr algn="l"/>
            <a:r>
              <a:t>Chief Development Officer</a:t>
            </a:r>
          </a:p>
          <a:p>
            <a:pPr algn="l"/>
            <a:r>
              <a:t>wayne@wayneolson.com</a:t>
            </a:r>
          </a:p>
          <a:p>
            <a:pPr algn="l"/>
            <a:r>
              <a:t>@waynero</a:t>
            </a:r>
          </a:p>
          <a:p>
            <a:pPr algn="l"/>
            <a:r>
              <a:t>(256) 924-9223 cell</a:t>
            </a:r>
          </a:p>
          <a:p>
            <a:pPr algn="l"/>
            <a:r>
              <a:t>(469) 272-6479 direct line</a:t>
            </a:r>
          </a:p>
        </p:txBody>
      </p:sp>
      <p:pic>
        <p:nvPicPr>
          <p:cNvPr id="1224" name="WayneOlsonCover_kindle-08tff.tiff" descr="WayneOlsonCover_kindle-08tff.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598737" y="196048"/>
            <a:ext cx="3698174" cy="56146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24"/>
                                        </p:tgtEl>
                                        <p:attrNameLst>
                                          <p:attrName>style.visibility</p:attrName>
                                        </p:attrNameLst>
                                      </p:cBhvr>
                                      <p:to>
                                        <p:strVal val="visible"/>
                                      </p:to>
                                    </p:set>
                                    <p:anim calcmode="lin" valueType="num">
                                      <p:cBhvr>
                                        <p:cTn id="7" dur="1000" fill="hold"/>
                                        <p:tgtEl>
                                          <p:spTgt spid="1224"/>
                                        </p:tgtEl>
                                        <p:attrNameLst>
                                          <p:attrName>ppt_x</p:attrName>
                                        </p:attrNameLst>
                                      </p:cBhvr>
                                      <p:tavLst>
                                        <p:tav tm="0">
                                          <p:val>
                                            <p:strVal val="1+#ppt_w/2"/>
                                          </p:val>
                                        </p:tav>
                                        <p:tav tm="100000">
                                          <p:val>
                                            <p:strVal val="#ppt_x"/>
                                          </p:val>
                                        </p:tav>
                                      </p:tavLst>
                                    </p:anim>
                                    <p:anim calcmode="lin" valueType="num">
                                      <p:cBhvr>
                                        <p:cTn id="8" dur="1000" fill="hold"/>
                                        <p:tgtEl>
                                          <p:spTgt spid="1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36,450…"/>
          <p:cNvSpPr txBox="1"/>
          <p:nvPr/>
        </p:nvSpPr>
        <p:spPr>
          <a:xfrm>
            <a:off x="9378490" y="4444488"/>
            <a:ext cx="5627020" cy="3792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9600"/>
            </a:pPr>
            <a:r>
              <a:rPr dirty="0"/>
              <a:t>36,450</a:t>
            </a:r>
          </a:p>
          <a:p>
            <a:pPr>
              <a:defRPr sz="4800"/>
            </a:pPr>
            <a:r>
              <a:rPr dirty="0"/>
              <a:t>health clubs and fitness centers in the U.S.</a:t>
            </a:r>
          </a:p>
        </p:txBody>
      </p:sp>
      <p:sp>
        <p:nvSpPr>
          <p:cNvPr id="372" name="source: statista.com"/>
          <p:cNvSpPr txBox="1"/>
          <p:nvPr/>
        </p:nvSpPr>
        <p:spPr>
          <a:xfrm>
            <a:off x="1134335" y="12771782"/>
            <a:ext cx="3818002"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source: statista.com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he primary reason to make a gift to your organization over others is NEVER economic"/>
          <p:cNvSpPr txBox="1"/>
          <p:nvPr/>
        </p:nvSpPr>
        <p:spPr>
          <a:xfrm>
            <a:off x="6724310" y="3536156"/>
            <a:ext cx="10912079" cy="664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10000">
                <a:latin typeface="Helvetica CY Plain"/>
                <a:ea typeface="Helvetica CY Plain"/>
                <a:cs typeface="Helvetica CY Plain"/>
                <a:sym typeface="Helvetica CY Plain"/>
              </a:defRPr>
            </a:lvl1pPr>
          </a:lstStyle>
          <a:p>
            <a:r>
              <a:t>The primary reason to make a gift to your organization over others is NEVER economic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We make decisions emotionally and justify them intellectually"/>
          <p:cNvSpPr txBox="1"/>
          <p:nvPr/>
        </p:nvSpPr>
        <p:spPr>
          <a:xfrm>
            <a:off x="4971293" y="4521199"/>
            <a:ext cx="14441414"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a:latin typeface="Helvetica"/>
                <a:ea typeface="Helvetica"/>
                <a:cs typeface="Helvetica"/>
                <a:sym typeface="Helvetica"/>
              </a:defRPr>
            </a:lvl1pPr>
          </a:lstStyle>
          <a:p>
            <a:r>
              <a:t>We make decisions emotionally and justify them intellectually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Estimate: by 2055 $41 trillion will change hands as Americans pass assets to the next generation."/>
          <p:cNvSpPr txBox="1"/>
          <p:nvPr/>
        </p:nvSpPr>
        <p:spPr>
          <a:xfrm>
            <a:off x="3151643" y="1589445"/>
            <a:ext cx="18255229" cy="3990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defTabSz="1285874">
              <a:defRPr sz="8400" b="0">
                <a:solidFill>
                  <a:srgbClr val="FFFFFF"/>
                </a:solidFill>
                <a:latin typeface="Helvetica"/>
                <a:ea typeface="Helvetica"/>
                <a:cs typeface="Helvetica"/>
                <a:sym typeface="Helvetica"/>
              </a:defRPr>
            </a:lvl1pPr>
          </a:lstStyle>
          <a:p>
            <a:r>
              <a:rPr dirty="0">
                <a:solidFill>
                  <a:schemeClr val="tx1"/>
                </a:solidFill>
              </a:rPr>
              <a:t>Estimate: by 2055 $41 trillion will change hands as Americans pass assets to the next generation.</a:t>
            </a:r>
          </a:p>
        </p:txBody>
      </p:sp>
      <p:sp>
        <p:nvSpPr>
          <p:cNvPr id="391" name="Rectangle 3"/>
          <p:cNvSpPr txBox="1"/>
          <p:nvPr/>
        </p:nvSpPr>
        <p:spPr>
          <a:xfrm>
            <a:off x="5587474" y="11152582"/>
            <a:ext cx="13470650" cy="1199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0">
                <a:latin typeface="Calibri"/>
                <a:ea typeface="Calibri"/>
                <a:cs typeface="Calibri"/>
                <a:sym typeface="Calibri"/>
              </a:defRPr>
            </a:lvl1pPr>
          </a:lstStyle>
          <a:p>
            <a:r>
              <a:t>The 2010 Bank of America Study of High Net Worth Philanthropy conducted by the Center on Philanthropy at University of Indiana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62…"/>
          <p:cNvSpPr txBox="1"/>
          <p:nvPr/>
        </p:nvSpPr>
        <p:spPr>
          <a:xfrm>
            <a:off x="10480250" y="2191893"/>
            <a:ext cx="3423501" cy="319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642937">
              <a:defRPr sz="20000" b="0">
                <a:latin typeface="Helvetica"/>
                <a:ea typeface="Helvetica"/>
                <a:cs typeface="Helvetica"/>
                <a:sym typeface="Helvetica"/>
              </a:defRPr>
            </a:lvl1pPr>
          </a:lstStyle>
          <a:p>
            <a:r>
              <a:t>62</a:t>
            </a:r>
          </a:p>
        </p:txBody>
      </p:sp>
      <p:sp>
        <p:nvSpPr>
          <p:cNvPr id="395" name="2016 Charitable Giving Report, Blackbaud Institute for Philanthropic Impact"/>
          <p:cNvSpPr txBox="1"/>
          <p:nvPr/>
        </p:nvSpPr>
        <p:spPr>
          <a:xfrm>
            <a:off x="8371109" y="12865100"/>
            <a:ext cx="13623133"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168400">
              <a:defRPr sz="3200" b="0">
                <a:latin typeface="Helvetica"/>
                <a:ea typeface="Helvetica"/>
                <a:cs typeface="Helvetica"/>
                <a:sym typeface="Helvetica"/>
              </a:defRPr>
            </a:lvl1pPr>
          </a:lstStyle>
          <a:p>
            <a:r>
              <a:t>2016 Charitable Giving Report, Blackbaud Institute for Philanthropic Impact</a:t>
            </a:r>
          </a:p>
        </p:txBody>
      </p:sp>
      <p:sp>
        <p:nvSpPr>
          <p:cNvPr id="396" name="62…"/>
          <p:cNvSpPr txBox="1"/>
          <p:nvPr/>
        </p:nvSpPr>
        <p:spPr>
          <a:xfrm>
            <a:off x="4776135" y="8062832"/>
            <a:ext cx="16704072" cy="2708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642937">
              <a:defRPr sz="8400" b="0">
                <a:latin typeface="Helvetica"/>
                <a:ea typeface="Helvetica"/>
                <a:cs typeface="Helvetica"/>
                <a:sym typeface="Helvetica"/>
              </a:defRPr>
            </a:lvl1pPr>
          </a:lstStyle>
          <a:p>
            <a:r>
              <a:t>Average age of charitable donor in the United States.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Age 65 Birthdays…"/>
          <p:cNvSpPr txBox="1"/>
          <p:nvPr/>
        </p:nvSpPr>
        <p:spPr>
          <a:xfrm>
            <a:off x="3949358" y="2519361"/>
            <a:ext cx="16246171" cy="8677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642937">
              <a:defRPr sz="15200">
                <a:latin typeface="Helvetica"/>
                <a:ea typeface="Helvetica"/>
                <a:cs typeface="Helvetica"/>
                <a:sym typeface="Helvetica"/>
              </a:defRPr>
            </a:pPr>
            <a:r>
              <a:t>Age 65 Birthdays</a:t>
            </a:r>
          </a:p>
          <a:p>
            <a:pPr algn="l" defTabSz="642937">
              <a:defRPr sz="8400">
                <a:latin typeface="Helvetica"/>
                <a:ea typeface="Helvetica"/>
                <a:cs typeface="Helvetica"/>
                <a:sym typeface="Helvetica"/>
              </a:defRPr>
            </a:pPr>
            <a:endParaRPr/>
          </a:p>
          <a:p>
            <a:pPr algn="l" defTabSz="642937">
              <a:defRPr sz="8400">
                <a:latin typeface="Helvetica"/>
                <a:ea typeface="Helvetica"/>
                <a:cs typeface="Helvetica"/>
                <a:sym typeface="Helvetica"/>
              </a:defRPr>
            </a:pPr>
            <a:endParaRPr/>
          </a:p>
          <a:p>
            <a:pPr algn="l" defTabSz="642937">
              <a:defRPr sz="10000">
                <a:latin typeface="Helvetica"/>
                <a:ea typeface="Helvetica"/>
                <a:cs typeface="Helvetica"/>
                <a:sym typeface="Helvetica"/>
              </a:defRPr>
            </a:pPr>
            <a:r>
              <a:t>1995:             2,800 a day</a:t>
            </a:r>
            <a:endParaRPr sz="20000"/>
          </a:p>
          <a:p>
            <a:pPr algn="l" defTabSz="642937">
              <a:defRPr sz="4000">
                <a:latin typeface="Helvetica"/>
                <a:ea typeface="Helvetica"/>
                <a:cs typeface="Helvetica"/>
                <a:sym typeface="Helvetica"/>
              </a:defRPr>
            </a:pPr>
            <a:endParaRPr sz="20000"/>
          </a:p>
          <a:p>
            <a:pPr algn="l" defTabSz="642937">
              <a:defRPr sz="10000">
                <a:latin typeface="Helvetica"/>
                <a:ea typeface="Helvetica"/>
                <a:cs typeface="Helvetica"/>
                <a:sym typeface="Helvetica"/>
              </a:defRPr>
            </a:pPr>
            <a:r>
              <a:t>2019:            10,000 a day</a:t>
            </a:r>
          </a:p>
        </p:txBody>
      </p:sp>
      <p:sp>
        <p:nvSpPr>
          <p:cNvPr id="402" name="Charles Schultz, Crescendo Interactive"/>
          <p:cNvSpPr txBox="1"/>
          <p:nvPr/>
        </p:nvSpPr>
        <p:spPr>
          <a:xfrm>
            <a:off x="8371109" y="12865100"/>
            <a:ext cx="7139187"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168400">
              <a:defRPr sz="3200" b="0">
                <a:latin typeface="Helvetica"/>
                <a:ea typeface="Helvetica"/>
                <a:cs typeface="Helvetica"/>
                <a:sym typeface="Helvetica"/>
              </a:defRPr>
            </a:lvl1pPr>
          </a:lstStyle>
          <a:p>
            <a:r>
              <a:t>Charles Schultz, Crescendo Interactive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hilosopher:…"/>
          <p:cNvSpPr txBox="1"/>
          <p:nvPr/>
        </p:nvSpPr>
        <p:spPr>
          <a:xfrm>
            <a:off x="4788531" y="4590713"/>
            <a:ext cx="14806939"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2500">
                <a:latin typeface="Helvetica"/>
                <a:ea typeface="Helvetica"/>
                <a:cs typeface="Helvetica"/>
                <a:sym typeface="Helvetica"/>
              </a:defRPr>
            </a:pPr>
            <a:r>
              <a:rPr sz="9600" dirty="0"/>
              <a:t>Philosopher:</a:t>
            </a:r>
          </a:p>
          <a:p>
            <a:pPr>
              <a:defRPr sz="12500">
                <a:latin typeface="Helvetica"/>
                <a:ea typeface="Helvetica"/>
                <a:cs typeface="Helvetica"/>
                <a:sym typeface="Helvetica"/>
              </a:defRPr>
            </a:pPr>
            <a:r>
              <a:rPr sz="9600" dirty="0"/>
              <a:t>Montgomery Christopher</a:t>
            </a:r>
            <a:endParaRPr lang="en-US" sz="9600" dirty="0"/>
          </a:p>
          <a:p>
            <a:pPr>
              <a:defRPr sz="12500">
                <a:latin typeface="Helvetica"/>
                <a:ea typeface="Helvetica"/>
                <a:cs typeface="Helvetica"/>
                <a:sym typeface="Helvetica"/>
              </a:defRPr>
            </a:pPr>
            <a:r>
              <a:rPr sz="9600" dirty="0"/>
              <a:t>Jorgensen Scott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1. Why Planned Giving?"/>
          <p:cNvSpPr txBox="1"/>
          <p:nvPr/>
        </p:nvSpPr>
        <p:spPr>
          <a:xfrm>
            <a:off x="5763196" y="3554665"/>
            <a:ext cx="12857608"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1. Why Planned Giving?</a:t>
            </a:r>
          </a:p>
        </p:txBody>
      </p:sp>
      <p:sp>
        <p:nvSpPr>
          <p:cNvPr id="407" name="2. The Basics"/>
          <p:cNvSpPr txBox="1"/>
          <p:nvPr/>
        </p:nvSpPr>
        <p:spPr>
          <a:xfrm>
            <a:off x="5763196" y="6323532"/>
            <a:ext cx="7374637"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2. The Basics</a:t>
            </a:r>
          </a:p>
        </p:txBody>
      </p:sp>
      <p:sp>
        <p:nvSpPr>
          <p:cNvPr id="408" name="3. Make it Work for You"/>
          <p:cNvSpPr txBox="1"/>
          <p:nvPr/>
        </p:nvSpPr>
        <p:spPr>
          <a:xfrm>
            <a:off x="5838634" y="9092399"/>
            <a:ext cx="12706732"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3. Make it Work for You</a:t>
            </a:r>
          </a:p>
        </p:txBody>
      </p:sp>
      <p:sp>
        <p:nvSpPr>
          <p:cNvPr id="409" name="Three Goals"/>
          <p:cNvSpPr txBox="1"/>
          <p:nvPr/>
        </p:nvSpPr>
        <p:spPr>
          <a:xfrm>
            <a:off x="8517452" y="827073"/>
            <a:ext cx="7349096" cy="164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9800">
                <a:latin typeface="Helvetica"/>
                <a:ea typeface="Helvetica"/>
                <a:cs typeface="Helvetica"/>
                <a:sym typeface="Helvetica"/>
              </a:defRPr>
            </a:lvl1pPr>
          </a:lstStyle>
          <a:p>
            <a:r>
              <a:rPr dirty="0"/>
              <a:t>Three Goals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406"/>
                                        </p:tgtEl>
                                        <p:attrNameLst>
                                          <p:attrName>style.opacity</p:attrName>
                                        </p:attrNameLst>
                                      </p:cBhvr>
                                      <p:to>
                                        <p:strVal val="0.25"/>
                                      </p:to>
                                    </p:set>
                                    <p:animEffect filter="image" prLst="opacity: 0.25; ">
                                      <p:cBhvr>
                                        <p:cTn id="7" dur="indefinite" fill="hold"/>
                                        <p:tgtEl>
                                          <p:spTgt spid="406"/>
                                        </p:tgtEl>
                                      </p:cBhvr>
                                    </p:animEffect>
                                  </p:childTnLst>
                                </p:cTn>
                              </p:par>
                            </p:childTnLst>
                          </p:cTn>
                        </p:par>
                        <p:par>
                          <p:cTn id="8" fill="hold">
                            <p:stCondLst>
                              <p:cond delay="0"/>
                            </p:stCondLst>
                            <p:childTnLst>
                              <p:par>
                                <p:cTn id="9" presetID="9" presetClass="emph" fill="hold" grpId="2" nodeType="withEffect">
                                  <p:stCondLst>
                                    <p:cond delay="0"/>
                                  </p:stCondLst>
                                  <p:childTnLst>
                                    <p:set>
                                      <p:cBhvr>
                                        <p:cTn id="10" dur="indefinite" fill="hold"/>
                                        <p:tgtEl>
                                          <p:spTgt spid="408"/>
                                        </p:tgtEl>
                                        <p:attrNameLst>
                                          <p:attrName>style.opacity</p:attrName>
                                        </p:attrNameLst>
                                      </p:cBhvr>
                                      <p:to>
                                        <p:strVal val="0.25"/>
                                      </p:to>
                                    </p:set>
                                    <p:animEffect filter="image" prLst="opacity: 0.25; ">
                                      <p:cBhvr>
                                        <p:cTn id="11" dur="indefinite" fill="hold"/>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1" animBg="1" advAuto="0"/>
      <p:bldP spid="408"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nned Giving has two parts"/>
          <p:cNvSpPr txBox="1"/>
          <p:nvPr/>
        </p:nvSpPr>
        <p:spPr>
          <a:xfrm>
            <a:off x="3515308" y="3295054"/>
            <a:ext cx="6715126" cy="4232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Planned Giving has two parts</a:t>
            </a:r>
          </a:p>
        </p:txBody>
      </p:sp>
      <p:sp>
        <p:nvSpPr>
          <p:cNvPr id="413" name="Types of Assets"/>
          <p:cNvSpPr txBox="1"/>
          <p:nvPr/>
        </p:nvSpPr>
        <p:spPr>
          <a:xfrm>
            <a:off x="12781359" y="1866304"/>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Assets</a:t>
            </a:r>
          </a:p>
        </p:txBody>
      </p:sp>
      <p:sp>
        <p:nvSpPr>
          <p:cNvPr id="414" name="Types of Vehicles"/>
          <p:cNvSpPr txBox="1"/>
          <p:nvPr/>
        </p:nvSpPr>
        <p:spPr>
          <a:xfrm>
            <a:off x="12781359" y="6420445"/>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Vehicles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par>
                          <p:cTn id="8" fill="hold">
                            <p:stCondLst>
                              <p:cond delay="1000"/>
                            </p:stCondLst>
                            <p:childTnLst>
                              <p:par>
                                <p:cTn id="9" presetID="10" presetClass="entr" fill="hold" grpId="3" nodeType="afterEffect">
                                  <p:stCondLst>
                                    <p:cond delay="0"/>
                                  </p:stCondLst>
                                  <p:iterate>
                                    <p:tmAbs val="0"/>
                                  </p:iterate>
                                  <p:childTnLst>
                                    <p:set>
                                      <p:cBhvr>
                                        <p:cTn id="10" fill="hold"/>
                                        <p:tgtEl>
                                          <p:spTgt spid="414"/>
                                        </p:tgtEl>
                                        <p:attrNameLst>
                                          <p:attrName>style.visibility</p:attrName>
                                        </p:attrNameLst>
                                      </p:cBhvr>
                                      <p:to>
                                        <p:strVal val="visible"/>
                                      </p:to>
                                    </p:set>
                                    <p:animEffect transition="in" filter="fade">
                                      <p:cBhvr>
                                        <p:cTn id="11" dur="1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2" animBg="1" advAuto="0"/>
      <p:bldP spid="414"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ypes of Assets"/>
          <p:cNvSpPr txBox="1"/>
          <p:nvPr/>
        </p:nvSpPr>
        <p:spPr>
          <a:xfrm>
            <a:off x="12781359" y="1866304"/>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Assets</a:t>
            </a:r>
          </a:p>
        </p:txBody>
      </p:sp>
      <p:sp>
        <p:nvSpPr>
          <p:cNvPr id="418" name="Types of Vehicles"/>
          <p:cNvSpPr txBox="1"/>
          <p:nvPr/>
        </p:nvSpPr>
        <p:spPr>
          <a:xfrm>
            <a:off x="12781359" y="6420445"/>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Vehicles</a:t>
            </a:r>
          </a:p>
        </p:txBody>
      </p:sp>
      <p:sp>
        <p:nvSpPr>
          <p:cNvPr id="419" name="Common Assets"/>
          <p:cNvSpPr txBox="1"/>
          <p:nvPr/>
        </p:nvSpPr>
        <p:spPr>
          <a:xfrm>
            <a:off x="1557127" y="774104"/>
            <a:ext cx="6679407" cy="218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6600">
                <a:latin typeface="Helvetica"/>
                <a:ea typeface="Helvetica"/>
                <a:cs typeface="Helvetica"/>
                <a:sym typeface="Helvetica"/>
              </a:defRPr>
            </a:lvl1pPr>
          </a:lstStyle>
          <a:p>
            <a:r>
              <a:t>Common Assets</a:t>
            </a:r>
          </a:p>
        </p:txBody>
      </p:sp>
      <p:sp>
        <p:nvSpPr>
          <p:cNvPr id="420" name="Cash…"/>
          <p:cNvSpPr txBox="1"/>
          <p:nvPr/>
        </p:nvSpPr>
        <p:spPr>
          <a:xfrm>
            <a:off x="2533750" y="4096345"/>
            <a:ext cx="4726161" cy="750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p>
            <a:pPr defTabSz="821531">
              <a:defRPr sz="5200">
                <a:latin typeface="Helvetica"/>
                <a:ea typeface="Helvetica"/>
                <a:cs typeface="Helvetica"/>
                <a:sym typeface="Helvetica"/>
              </a:defRPr>
            </a:pPr>
            <a:r>
              <a:t>Cash</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Stock</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Real Property</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Life Insurance</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IRAs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418"/>
                                        </p:tgtEl>
                                        <p:attrNameLst>
                                          <p:attrName>style.opacity</p:attrName>
                                        </p:attrNameLst>
                                      </p:cBhvr>
                                      <p:to>
                                        <p:strVal val="0.10"/>
                                      </p:to>
                                    </p:set>
                                    <p:animEffect filter="image" prLst="opacity: 0.10; ">
                                      <p:cBhvr>
                                        <p:cTn id="7" dur="indefinite" fill="hold"/>
                                        <p:tgtEl>
                                          <p:spTgt spid="418"/>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419"/>
                                        </p:tgtEl>
                                        <p:attrNameLst>
                                          <p:attrName>style.visibility</p:attrName>
                                        </p:attrNameLst>
                                      </p:cBhvr>
                                      <p:to>
                                        <p:strVal val="visible"/>
                                      </p:to>
                                    </p:set>
                                    <p:animEffect transition="in" filter="fade">
                                      <p:cBhvr>
                                        <p:cTn id="11" dur="1000"/>
                                        <p:tgtEl>
                                          <p:spTgt spid="419"/>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420"/>
                                        </p:tgtEl>
                                        <p:attrNameLst>
                                          <p:attrName>style.visibility</p:attrName>
                                        </p:attrNameLst>
                                      </p:cBhvr>
                                      <p:to>
                                        <p:strVal val="visible"/>
                                      </p:to>
                                    </p:set>
                                    <p:animEffect transition="in" filter="fade">
                                      <p:cBhvr>
                                        <p:cTn id="15"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19" grpId="2" animBg="1" advAuto="0"/>
      <p:bldP spid="420"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ypes of Assets"/>
          <p:cNvSpPr txBox="1"/>
          <p:nvPr/>
        </p:nvSpPr>
        <p:spPr>
          <a:xfrm>
            <a:off x="12781359" y="1866304"/>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Assets</a:t>
            </a:r>
          </a:p>
        </p:txBody>
      </p:sp>
      <p:sp>
        <p:nvSpPr>
          <p:cNvPr id="424" name="Types of Vehicles"/>
          <p:cNvSpPr txBox="1"/>
          <p:nvPr/>
        </p:nvSpPr>
        <p:spPr>
          <a:xfrm>
            <a:off x="12781359" y="6420445"/>
            <a:ext cx="6715126"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t>Types of Vehicles</a:t>
            </a:r>
          </a:p>
        </p:txBody>
      </p:sp>
      <p:sp>
        <p:nvSpPr>
          <p:cNvPr id="425" name="Common Vehicles"/>
          <p:cNvSpPr txBox="1"/>
          <p:nvPr/>
        </p:nvSpPr>
        <p:spPr>
          <a:xfrm>
            <a:off x="1709527" y="774104"/>
            <a:ext cx="6679407" cy="218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6600">
                <a:latin typeface="Helvetica"/>
                <a:ea typeface="Helvetica"/>
                <a:cs typeface="Helvetica"/>
                <a:sym typeface="Helvetica"/>
              </a:defRPr>
            </a:lvl1pPr>
          </a:lstStyle>
          <a:p>
            <a:r>
              <a:t>Common Vehicles</a:t>
            </a:r>
          </a:p>
        </p:txBody>
      </p:sp>
      <p:sp>
        <p:nvSpPr>
          <p:cNvPr id="426" name="Wills…"/>
          <p:cNvSpPr txBox="1"/>
          <p:nvPr/>
        </p:nvSpPr>
        <p:spPr>
          <a:xfrm>
            <a:off x="2686150" y="3295054"/>
            <a:ext cx="4726161" cy="914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p>
            <a:pPr defTabSz="821531">
              <a:defRPr sz="5200">
                <a:latin typeface="Helvetica"/>
                <a:ea typeface="Helvetica"/>
                <a:cs typeface="Helvetica"/>
                <a:sym typeface="Helvetica"/>
              </a:defRPr>
            </a:pPr>
            <a:r>
              <a:t>Wills</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Trusts</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Gift Annuities</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Life Insurance</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IRAs</a:t>
            </a:r>
          </a:p>
          <a:p>
            <a:pPr defTabSz="821531">
              <a:defRPr sz="5200">
                <a:latin typeface="Helvetica"/>
                <a:ea typeface="Helvetica"/>
                <a:cs typeface="Helvetica"/>
                <a:sym typeface="Helvetica"/>
              </a:defRPr>
            </a:pPr>
            <a:endParaRPr/>
          </a:p>
          <a:p>
            <a:pPr defTabSz="821531">
              <a:defRPr sz="5200">
                <a:latin typeface="Helvetica"/>
                <a:ea typeface="Helvetica"/>
                <a:cs typeface="Helvetica"/>
                <a:sym typeface="Helvetica"/>
              </a:defRPr>
            </a:pPr>
            <a:r>
              <a:t>Property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423"/>
                                        </p:tgtEl>
                                        <p:attrNameLst>
                                          <p:attrName>style.opacity</p:attrName>
                                        </p:attrNameLst>
                                      </p:cBhvr>
                                      <p:to>
                                        <p:strVal val="0.10"/>
                                      </p:to>
                                    </p:set>
                                    <p:animEffect filter="image" prLst="opacity: 0.10; ">
                                      <p:cBhvr>
                                        <p:cTn id="7" dur="indefinite" fill="hold"/>
                                        <p:tgtEl>
                                          <p:spTgt spid="423"/>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425"/>
                                        </p:tgtEl>
                                        <p:attrNameLst>
                                          <p:attrName>style.visibility</p:attrName>
                                        </p:attrNameLst>
                                      </p:cBhvr>
                                      <p:to>
                                        <p:strVal val="visible"/>
                                      </p:to>
                                    </p:set>
                                    <p:animEffect transition="in" filter="fade">
                                      <p:cBhvr>
                                        <p:cTn id="11" dur="1000"/>
                                        <p:tgtEl>
                                          <p:spTgt spid="425"/>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426"/>
                                        </p:tgtEl>
                                        <p:attrNameLst>
                                          <p:attrName>style.visibility</p:attrName>
                                        </p:attrNameLst>
                                      </p:cBhvr>
                                      <p:to>
                                        <p:strVal val="visible"/>
                                      </p:to>
                                    </p:set>
                                    <p:animEffect transition="in" filter="fade">
                                      <p:cBhvr>
                                        <p:cTn id="15"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1" animBg="1" advAuto="0"/>
      <p:bldP spid="425" grpId="2" animBg="1" advAuto="0"/>
      <p:bldP spid="426"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nned Giving often involves legal counsel"/>
          <p:cNvSpPr txBox="1"/>
          <p:nvPr/>
        </p:nvSpPr>
        <p:spPr>
          <a:xfrm>
            <a:off x="8430404" y="4061221"/>
            <a:ext cx="7523192" cy="5593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9000">
                <a:latin typeface="Helvetica"/>
                <a:ea typeface="Helvetica"/>
                <a:cs typeface="Helvetica"/>
                <a:sym typeface="Helvetica"/>
              </a:defRPr>
            </a:lvl1pPr>
          </a:lstStyle>
          <a:p>
            <a:r>
              <a:rPr dirty="0"/>
              <a:t>Planned Giving often involves legal counsel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resent a compelling message that is value driven, not product driven."/>
          <p:cNvSpPr txBox="1"/>
          <p:nvPr/>
        </p:nvSpPr>
        <p:spPr>
          <a:xfrm>
            <a:off x="3979003" y="3007321"/>
            <a:ext cx="16425994" cy="1959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a:lvl1pPr>
          </a:lstStyle>
          <a:p>
            <a:r>
              <a:t>Donors mostly don’t want to know about the vehicles we use to get them to their goals.</a:t>
            </a:r>
          </a:p>
        </p:txBody>
      </p:sp>
      <p:sp>
        <p:nvSpPr>
          <p:cNvPr id="433" name="This is about them, not you."/>
          <p:cNvSpPr txBox="1"/>
          <p:nvPr/>
        </p:nvSpPr>
        <p:spPr>
          <a:xfrm>
            <a:off x="3177016" y="8325495"/>
            <a:ext cx="18029968" cy="1959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000"/>
            </a:pPr>
            <a:r>
              <a:t>They just want us tell them how wonderful the destination is – and how it is great </a:t>
            </a:r>
            <a:r>
              <a:rPr i="1"/>
              <a:t>for them.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26 U.S. Code § 501 - Exemption from tax on corporations, certain trusts, etc."/>
          <p:cNvSpPr txBox="1"/>
          <p:nvPr/>
        </p:nvSpPr>
        <p:spPr>
          <a:xfrm>
            <a:off x="4358711" y="1032860"/>
            <a:ext cx="14857413"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642937">
              <a:defRPr sz="3200">
                <a:latin typeface="Helvetica"/>
                <a:ea typeface="Helvetica"/>
                <a:cs typeface="Helvetica"/>
                <a:sym typeface="Helvetica"/>
              </a:defRPr>
            </a:lvl1pPr>
          </a:lstStyle>
          <a:p>
            <a:r>
              <a:t>26 U.S. Code § 501 - Exemption from tax on corporations, certain trusts, etc.</a:t>
            </a:r>
          </a:p>
        </p:txBody>
      </p:sp>
      <p:sp>
        <p:nvSpPr>
          <p:cNvPr id="436" name="Exemption from taxation…"/>
          <p:cNvSpPr txBox="1"/>
          <p:nvPr/>
        </p:nvSpPr>
        <p:spPr>
          <a:xfrm>
            <a:off x="5543037" y="2697162"/>
            <a:ext cx="13297926" cy="832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670277" indent="-670277" algn="l" defTabSz="642937">
              <a:buSzPct val="100000"/>
              <a:buAutoNum type="alphaLcParenBoth"/>
              <a:defRPr sz="3800" b="0">
                <a:solidFill>
                  <a:srgbClr val="323333"/>
                </a:solidFill>
                <a:latin typeface="Helvetica"/>
                <a:ea typeface="Helvetica"/>
                <a:cs typeface="Helvetica"/>
                <a:sym typeface="Helvetica"/>
              </a:defRPr>
            </a:pPr>
            <a:r>
              <a:t>Exemption from taxation</a:t>
            </a:r>
          </a:p>
          <a:p>
            <a:pPr algn="l" defTabSz="642937">
              <a:defRPr sz="3800" b="0">
                <a:solidFill>
                  <a:srgbClr val="323333"/>
                </a:solidFill>
                <a:latin typeface="Helvetica"/>
                <a:ea typeface="Helvetica"/>
                <a:cs typeface="Helvetica"/>
                <a:sym typeface="Helvetica"/>
              </a:defRPr>
            </a:pPr>
            <a:endParaRPr/>
          </a:p>
          <a:p>
            <a:pPr algn="l" defTabSz="642937">
              <a:defRPr sz="3800" b="0">
                <a:solidFill>
                  <a:srgbClr val="323333"/>
                </a:solidFill>
                <a:latin typeface="Helvetica"/>
                <a:ea typeface="Helvetica"/>
                <a:cs typeface="Helvetica"/>
                <a:sym typeface="Helvetica"/>
              </a:defRPr>
            </a:pPr>
            <a:r>
              <a:t>An organization described in subsection (c)…shall be exempt from taxation under this subtitle…</a:t>
            </a:r>
          </a:p>
          <a:p>
            <a:pPr algn="l" defTabSz="642937">
              <a:defRPr sz="3800" b="0">
                <a:solidFill>
                  <a:srgbClr val="323333"/>
                </a:solidFill>
                <a:latin typeface="Helvetica"/>
                <a:ea typeface="Helvetica"/>
                <a:cs typeface="Helvetica"/>
                <a:sym typeface="Helvetica"/>
              </a:defRPr>
            </a:pPr>
            <a:endParaRPr/>
          </a:p>
          <a:p>
            <a:pPr algn="l" defTabSz="642937">
              <a:defRPr sz="3800" b="0">
                <a:solidFill>
                  <a:srgbClr val="323333"/>
                </a:solidFill>
                <a:latin typeface="Helvetica"/>
                <a:ea typeface="Helvetica"/>
                <a:cs typeface="Helvetica"/>
                <a:sym typeface="Helvetica"/>
              </a:defRPr>
            </a:pPr>
            <a:r>
              <a:t>(b) …</a:t>
            </a:r>
          </a:p>
          <a:p>
            <a:pPr algn="l" defTabSz="642937">
              <a:defRPr sz="3800" b="0">
                <a:solidFill>
                  <a:srgbClr val="323333"/>
                </a:solidFill>
                <a:latin typeface="Helvetica"/>
                <a:ea typeface="Helvetica"/>
                <a:cs typeface="Helvetica"/>
                <a:sym typeface="Helvetica"/>
              </a:defRPr>
            </a:pPr>
            <a:endParaRPr/>
          </a:p>
          <a:p>
            <a:pPr algn="l" defTabSz="642937">
              <a:defRPr sz="3800" b="0">
                <a:solidFill>
                  <a:srgbClr val="323333"/>
                </a:solidFill>
                <a:latin typeface="Helvetica"/>
                <a:ea typeface="Helvetica"/>
                <a:cs typeface="Helvetica"/>
                <a:sym typeface="Helvetica"/>
              </a:defRPr>
            </a:pPr>
            <a:r>
              <a:t>(c) List of exempt organizations</a:t>
            </a:r>
          </a:p>
          <a:p>
            <a:pPr algn="l" defTabSz="642937">
              <a:defRPr sz="3800" b="0">
                <a:solidFill>
                  <a:srgbClr val="323333"/>
                </a:solidFill>
                <a:latin typeface="Helvetica"/>
                <a:ea typeface="Helvetica"/>
                <a:cs typeface="Helvetica"/>
                <a:sym typeface="Helvetica"/>
              </a:defRPr>
            </a:pPr>
            <a:r>
              <a:t>…</a:t>
            </a:r>
          </a:p>
          <a:p>
            <a:pPr marL="625078" algn="l" defTabSz="642937">
              <a:defRPr sz="3800" b="0">
                <a:solidFill>
                  <a:srgbClr val="323333"/>
                </a:solidFill>
                <a:latin typeface="Helvetica"/>
                <a:ea typeface="Helvetica"/>
                <a:cs typeface="Helvetica"/>
                <a:sym typeface="Helvetica"/>
              </a:defRPr>
            </a:pPr>
            <a:r>
              <a:t>(3)Corporations, and any community chest, fund, or foundation, organized and operated exclusively for religious, charitable, scientific, testing for public safety, literary, or educational purposes, or to foster national or international amateur sports competition…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United States Taxes Income not Wealth"/>
          <p:cNvSpPr txBox="1"/>
          <p:nvPr/>
        </p:nvSpPr>
        <p:spPr>
          <a:xfrm>
            <a:off x="5136247" y="6328370"/>
            <a:ext cx="14096803"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5800">
                <a:latin typeface="Helvetica"/>
                <a:ea typeface="Helvetica"/>
                <a:cs typeface="Helvetica"/>
                <a:sym typeface="Helvetica"/>
              </a:defRPr>
            </a:lvl1pPr>
          </a:lstStyle>
          <a:p>
            <a:r>
              <a:t>United States Taxes Income not Wealth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We tax the movement of money, not the holding of it."/>
          <p:cNvSpPr txBox="1"/>
          <p:nvPr/>
        </p:nvSpPr>
        <p:spPr>
          <a:xfrm>
            <a:off x="3048000" y="5035550"/>
            <a:ext cx="18270141"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4800">
                <a:latin typeface="Helvetica"/>
                <a:ea typeface="Helvetica"/>
                <a:cs typeface="Helvetica"/>
                <a:sym typeface="Helvetica"/>
              </a:defRPr>
            </a:lvl1pPr>
          </a:lstStyle>
          <a:p>
            <a:r>
              <a:t>We tax the movement of money, not the holding of it.</a:t>
            </a:r>
          </a:p>
        </p:txBody>
      </p:sp>
      <p:pic>
        <p:nvPicPr>
          <p:cNvPr id="441" name="money-mattress.tiff" descr="money-mattress.tiff"/>
          <p:cNvPicPr>
            <a:picLocks noChangeAspect="1"/>
          </p:cNvPicPr>
          <p:nvPr/>
        </p:nvPicPr>
        <p:blipFill>
          <a:blip r:embed="rId2"/>
          <a:stretch>
            <a:fillRect/>
          </a:stretch>
        </p:blipFill>
        <p:spPr>
          <a:xfrm>
            <a:off x="3048000" y="0"/>
            <a:ext cx="7590235" cy="5036344"/>
          </a:xfrm>
          <a:prstGeom prst="rect">
            <a:avLst/>
          </a:prstGeom>
          <a:ln w="12700">
            <a:miter lim="400000"/>
          </a:ln>
        </p:spPr>
      </p:pic>
      <p:sp>
        <p:nvSpPr>
          <p:cNvPr id="442" name="No Taxes"/>
          <p:cNvSpPr txBox="1"/>
          <p:nvPr/>
        </p:nvSpPr>
        <p:spPr>
          <a:xfrm>
            <a:off x="11227593" y="1801018"/>
            <a:ext cx="9858376"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821531">
              <a:defRPr sz="5800">
                <a:latin typeface="Helvetica"/>
                <a:ea typeface="Helvetica"/>
                <a:cs typeface="Helvetica"/>
                <a:sym typeface="Helvetica"/>
              </a:defRPr>
            </a:lvl1pPr>
          </a:lstStyle>
          <a:p>
            <a:r>
              <a:t>No Taxes</a:t>
            </a:r>
          </a:p>
        </p:txBody>
      </p:sp>
      <p:pic>
        <p:nvPicPr>
          <p:cNvPr id="443" name="teen-mowing-lawn.tiff" descr="teen-mowing-lawn.tiff"/>
          <p:cNvPicPr>
            <a:picLocks noChangeAspect="1"/>
          </p:cNvPicPr>
          <p:nvPr/>
        </p:nvPicPr>
        <p:blipFill>
          <a:blip r:embed="rId3"/>
          <a:stretch>
            <a:fillRect/>
          </a:stretch>
        </p:blipFill>
        <p:spPr>
          <a:xfrm>
            <a:off x="10620375" y="6697265"/>
            <a:ext cx="10715625" cy="7125892"/>
          </a:xfrm>
          <a:prstGeom prst="rect">
            <a:avLst/>
          </a:prstGeom>
          <a:ln w="12700">
            <a:miter lim="400000"/>
          </a:ln>
        </p:spPr>
      </p:pic>
      <p:sp>
        <p:nvSpPr>
          <p:cNvPr id="444" name="Taxes"/>
          <p:cNvSpPr txBox="1"/>
          <p:nvPr/>
        </p:nvSpPr>
        <p:spPr>
          <a:xfrm>
            <a:off x="3420221" y="10262195"/>
            <a:ext cx="6845792"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defTabSz="821531">
              <a:defRPr sz="5800">
                <a:latin typeface="Helvetica"/>
                <a:ea typeface="Helvetica"/>
                <a:cs typeface="Helvetica"/>
                <a:sym typeface="Helvetica"/>
              </a:defRPr>
            </a:lvl1pPr>
          </a:lstStyle>
          <a:p>
            <a:r>
              <a:t>Taxes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Whether you net worth is $5 or $5 million if you earned no money this year you owe no income taxes"/>
          <p:cNvSpPr txBox="1"/>
          <p:nvPr/>
        </p:nvSpPr>
        <p:spPr>
          <a:xfrm>
            <a:off x="5673749" y="4500562"/>
            <a:ext cx="13036502" cy="471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821531">
              <a:defRPr sz="7500">
                <a:latin typeface="Helvetica"/>
                <a:ea typeface="Helvetica"/>
                <a:cs typeface="Helvetica"/>
                <a:sym typeface="Helvetica"/>
              </a:defRPr>
            </a:lvl1pPr>
          </a:lstStyle>
          <a:p>
            <a:r>
              <a:t>Whether you net worth is $5 or $5 million if you earned no money this year you owe no income taxes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Montgomery-Scott-Scotty.jpg" descr="Montgomery-Scott-Scotty.jpg"/>
          <p:cNvPicPr>
            <a:picLocks noChangeAspect="1"/>
          </p:cNvPicPr>
          <p:nvPr/>
        </p:nvPicPr>
        <p:blipFill>
          <a:blip r:embed="rId2"/>
          <a:stretch>
            <a:fillRect/>
          </a:stretch>
        </p:blipFill>
        <p:spPr>
          <a:xfrm>
            <a:off x="-52950" y="-1"/>
            <a:ext cx="18122819" cy="13716001"/>
          </a:xfrm>
          <a:prstGeom prst="rect">
            <a:avLst/>
          </a:prstGeom>
          <a:ln w="12700">
            <a:miter lim="400000"/>
          </a:ln>
        </p:spPr>
      </p:pic>
      <p:sp>
        <p:nvSpPr>
          <p:cNvPr id="285" name="“The more they add to the plumbing, the easier it is to stop up the drain.”"/>
          <p:cNvSpPr txBox="1"/>
          <p:nvPr/>
        </p:nvSpPr>
        <p:spPr>
          <a:xfrm>
            <a:off x="13370391" y="1320854"/>
            <a:ext cx="10694896" cy="9245601"/>
          </a:xfrm>
          <a:prstGeom prst="rect">
            <a:avLst/>
          </a:prstGeom>
          <a:solidFill>
            <a:srgbClr val="C8250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a:latin typeface="Helvetica"/>
                <a:ea typeface="Helvetica"/>
                <a:cs typeface="Helvetica"/>
                <a:sym typeface="Helvetica"/>
              </a:defRPr>
            </a:lvl1pPr>
          </a:lstStyle>
          <a:p>
            <a:r>
              <a:t>“The more they add to the plumbing, the easier it is to stop up the drain.”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Who said?…"/>
          <p:cNvSpPr txBox="1"/>
          <p:nvPr/>
        </p:nvSpPr>
        <p:spPr>
          <a:xfrm>
            <a:off x="3512343" y="1034851"/>
            <a:ext cx="17073564" cy="1041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p>
            <a:pPr marL="767080" indent="-767080" defTabSz="821531">
              <a:spcBef>
                <a:spcPts val="9100"/>
              </a:spcBef>
              <a:buClr>
                <a:srgbClr val="021EAA"/>
              </a:buClr>
              <a:buFont typeface="Arial"/>
              <a:defRPr sz="15600">
                <a:latin typeface="Arial"/>
                <a:ea typeface="Arial"/>
                <a:cs typeface="Arial"/>
                <a:sym typeface="Arial"/>
              </a:defRPr>
            </a:pPr>
            <a:r>
              <a:t>Who said?</a:t>
            </a:r>
          </a:p>
          <a:p>
            <a:pPr marL="767080" indent="-767080" defTabSz="821531">
              <a:spcBef>
                <a:spcPts val="9100"/>
              </a:spcBef>
              <a:buClr>
                <a:srgbClr val="021EAA"/>
              </a:buClr>
              <a:buFont typeface="Arial"/>
              <a:defRPr sz="15600">
                <a:latin typeface="Arial"/>
                <a:ea typeface="Arial"/>
                <a:cs typeface="Arial"/>
                <a:sym typeface="Arial"/>
              </a:defRPr>
            </a:pPr>
            <a:r>
              <a:t>“With malice toward none, charity for all…”</a:t>
            </a:r>
          </a:p>
        </p:txBody>
      </p:sp>
      <p:sp>
        <p:nvSpPr>
          <p:cNvPr id="450" name="Second Inaugural Address. March 4, 1865"/>
          <p:cNvSpPr txBox="1"/>
          <p:nvPr/>
        </p:nvSpPr>
        <p:spPr>
          <a:xfrm>
            <a:off x="11488732" y="12111831"/>
            <a:ext cx="8258009" cy="58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p>
            <a:pPr defTabSz="821531">
              <a:buClr>
                <a:srgbClr val="021EAA"/>
              </a:buClr>
              <a:buFont typeface="Arial"/>
              <a:defRPr sz="5200">
                <a:latin typeface="Arial"/>
                <a:ea typeface="Arial"/>
                <a:cs typeface="Arial"/>
                <a:sym typeface="Arial"/>
              </a:defRPr>
            </a:pPr>
            <a:r>
              <a:rPr sz="3200" b="0" i="1"/>
              <a:t>Second Inaugural Address. March 4, 1865</a:t>
            </a:r>
            <a:r>
              <a:rPr sz="3200" b="0">
                <a:uFill>
                  <a:solidFill>
                    <a:srgbClr val="000000"/>
                  </a:solidFill>
                </a:u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49">
                                            <p:bg/>
                                          </p:spTgt>
                                        </p:tgtEl>
                                        <p:attrNameLst>
                                          <p:attrName>style.visibility</p:attrName>
                                        </p:attrNameLst>
                                      </p:cBhvr>
                                      <p:to>
                                        <p:strVal val="visible"/>
                                      </p:to>
                                    </p:set>
                                    <p:animEffect transition="in" filter="fade">
                                      <p:cBhvr>
                                        <p:cTn id="7" dur="1000"/>
                                        <p:tgtEl>
                                          <p:spTgt spid="449">
                                            <p:bg/>
                                          </p:spTgt>
                                        </p:tgtEl>
                                      </p:cBhvr>
                                    </p:animEffect>
                                  </p:childTnLst>
                                </p:cTn>
                              </p:par>
                              <p:par>
                                <p:cTn id="8" presetID="10" presetClass="entr" presetSubtype="0" fill="hold" grpId="1" nodeType="withEffect">
                                  <p:stCondLst>
                                    <p:cond delay="0"/>
                                  </p:stCondLst>
                                  <p:iterate>
                                    <p:tmAbs val="0"/>
                                  </p:iterate>
                                  <p:childTnLst>
                                    <p:set>
                                      <p:cBhvr>
                                        <p:cTn id="9" fill="hold"/>
                                        <p:tgtEl>
                                          <p:spTgt spid="449">
                                            <p:txEl>
                                              <p:pRg st="0" end="0"/>
                                            </p:txEl>
                                          </p:spTgt>
                                        </p:tgtEl>
                                        <p:attrNameLst>
                                          <p:attrName>style.visibility</p:attrName>
                                        </p:attrNameLst>
                                      </p:cBhvr>
                                      <p:to>
                                        <p:strVal val="visible"/>
                                      </p:to>
                                    </p:set>
                                    <p:animEffect transition="in" filter="fade">
                                      <p:cBhvr>
                                        <p:cTn id="10" dur="1000"/>
                                        <p:tgtEl>
                                          <p:spTgt spid="4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449">
                                            <p:txEl>
                                              <p:pRg st="1" end="1"/>
                                            </p:txEl>
                                          </p:spTgt>
                                        </p:tgtEl>
                                        <p:attrNameLst>
                                          <p:attrName>style.visibility</p:attrName>
                                        </p:attrNameLst>
                                      </p:cBhvr>
                                      <p:to>
                                        <p:strVal val="visible"/>
                                      </p:to>
                                    </p:set>
                                    <p:animEffect transition="in" filter="fade">
                                      <p:cBhvr>
                                        <p:cTn id="15" dur="1000"/>
                                        <p:tgtEl>
                                          <p:spTgt spid="4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3" nodeType="clickEffect">
                                  <p:stCondLst>
                                    <p:cond delay="0"/>
                                  </p:stCondLst>
                                  <p:iterate>
                                    <p:tmAbs val="0"/>
                                  </p:iterate>
                                  <p:childTnLst>
                                    <p:set>
                                      <p:cBhvr>
                                        <p:cTn id="19" fill="hold"/>
                                        <p:tgtEl>
                                          <p:spTgt spid="450">
                                            <p:bg/>
                                          </p:spTgt>
                                        </p:tgtEl>
                                        <p:attrNameLst>
                                          <p:attrName>style.visibility</p:attrName>
                                        </p:attrNameLst>
                                      </p:cBhvr>
                                      <p:to>
                                        <p:strVal val="visible"/>
                                      </p:to>
                                    </p:set>
                                    <p:animEffect transition="in" filter="fade">
                                      <p:cBhvr>
                                        <p:cTn id="20" dur="500"/>
                                        <p:tgtEl>
                                          <p:spTgt spid="450">
                                            <p:bg/>
                                          </p:spTgt>
                                        </p:tgtEl>
                                      </p:cBhvr>
                                    </p:animEffect>
                                  </p:childTnLst>
                                </p:cTn>
                              </p:par>
                              <p:par>
                                <p:cTn id="21" presetID="10" presetClass="entr" presetSubtype="0" fill="hold" grpId="3" nodeType="withEffect">
                                  <p:stCondLst>
                                    <p:cond delay="0"/>
                                  </p:stCondLst>
                                  <p:iterate>
                                    <p:tmAbs val="0"/>
                                  </p:iterate>
                                  <p:childTnLst>
                                    <p:set>
                                      <p:cBhvr>
                                        <p:cTn id="22" fill="hold"/>
                                        <p:tgtEl>
                                          <p:spTgt spid="450">
                                            <p:txEl>
                                              <p:pRg st="0" end="0"/>
                                            </p:txEl>
                                          </p:spTgt>
                                        </p:tgtEl>
                                        <p:attrNameLst>
                                          <p:attrName>style.visibility</p:attrName>
                                        </p:attrNameLst>
                                      </p:cBhvr>
                                      <p:to>
                                        <p:strVal val="visible"/>
                                      </p:to>
                                    </p:set>
                                    <p:animEffect transition="in" filter="fade">
                                      <p:cBhvr>
                                        <p:cTn id="23" dur="500"/>
                                        <p:tgtEl>
                                          <p:spTgt spid="4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build="p" bldLvl="5" animBg="1" advAuto="0"/>
      <p:bldP spid="450" grpId="3"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jb_civil_lincoln2_1_e.jpg" descr="jb_civil_lincoln2_1_e.jpg"/>
          <p:cNvPicPr>
            <a:picLocks noChangeAspect="1"/>
          </p:cNvPicPr>
          <p:nvPr/>
        </p:nvPicPr>
        <p:blipFill>
          <a:blip r:embed="rId3"/>
          <a:stretch>
            <a:fillRect/>
          </a:stretch>
        </p:blipFill>
        <p:spPr>
          <a:xfrm>
            <a:off x="6986706" y="6579"/>
            <a:ext cx="10465595" cy="13770525"/>
          </a:xfrm>
          <a:prstGeom prst="rect">
            <a:avLst/>
          </a:prstGeom>
          <a:ln w="12700">
            <a:miter lim="400000"/>
          </a:ln>
        </p:spPr>
      </p:pic>
      <p:pic>
        <p:nvPicPr>
          <p:cNvPr id="453" name="us-grant.jpg" descr="us-grant.jpg"/>
          <p:cNvPicPr>
            <a:picLocks noChangeAspect="1"/>
          </p:cNvPicPr>
          <p:nvPr/>
        </p:nvPicPr>
        <p:blipFill>
          <a:blip r:embed="rId4"/>
          <a:stretch>
            <a:fillRect/>
          </a:stretch>
        </p:blipFill>
        <p:spPr>
          <a:xfrm>
            <a:off x="3450674" y="1643062"/>
            <a:ext cx="8590361" cy="10405859"/>
          </a:xfrm>
          <a:prstGeom prst="rect">
            <a:avLst/>
          </a:prstGeom>
          <a:ln w="12700">
            <a:miter lim="400000"/>
          </a:ln>
        </p:spPr>
      </p:pic>
      <p:pic>
        <p:nvPicPr>
          <p:cNvPr id="454" name="james-garfield-picture.jpg" descr="james-garfield-picture.jpg"/>
          <p:cNvPicPr>
            <a:picLocks noChangeAspect="1"/>
          </p:cNvPicPr>
          <p:nvPr/>
        </p:nvPicPr>
        <p:blipFill>
          <a:blip r:embed="rId5"/>
          <a:stretch>
            <a:fillRect/>
          </a:stretch>
        </p:blipFill>
        <p:spPr>
          <a:xfrm>
            <a:off x="7829600" y="5160424"/>
            <a:ext cx="8723775" cy="8331201"/>
          </a:xfrm>
          <a:prstGeom prst="rect">
            <a:avLst/>
          </a:prstGeom>
          <a:ln w="12700">
            <a:miter lim="400000"/>
          </a:ln>
        </p:spPr>
      </p:pic>
      <p:pic>
        <p:nvPicPr>
          <p:cNvPr id="455" name="andrew-jackson-picture.jpg" descr="andrew-jackson-picture.jpg"/>
          <p:cNvPicPr>
            <a:picLocks noChangeAspect="1"/>
          </p:cNvPicPr>
          <p:nvPr/>
        </p:nvPicPr>
        <p:blipFill>
          <a:blip r:embed="rId6"/>
          <a:stretch>
            <a:fillRect/>
          </a:stretch>
        </p:blipFill>
        <p:spPr>
          <a:xfrm>
            <a:off x="9880996" y="5135296"/>
            <a:ext cx="9474201" cy="8369435"/>
          </a:xfrm>
          <a:prstGeom prst="rect">
            <a:avLst/>
          </a:prstGeom>
          <a:ln w="12700">
            <a:miter lim="400000"/>
          </a:ln>
        </p:spPr>
      </p:pic>
      <p:pic>
        <p:nvPicPr>
          <p:cNvPr id="456" name="sonny-bono.jpg" descr="sonny-bono.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727156" y="1696640"/>
            <a:ext cx="9095828" cy="10394157"/>
          </a:xfrm>
          <a:prstGeom prst="rect">
            <a:avLst/>
          </a:prstGeom>
          <a:ln w="12700">
            <a:miter lim="400000"/>
          </a:ln>
        </p:spPr>
      </p:pic>
      <p:pic>
        <p:nvPicPr>
          <p:cNvPr id="457" name="jamesdean.jpg" descr="jamesdean.jpg"/>
          <p:cNvPicPr>
            <a:picLocks noChangeAspect="1"/>
          </p:cNvPicPr>
          <p:nvPr/>
        </p:nvPicPr>
        <p:blipFill>
          <a:blip r:embed="rId8"/>
          <a:stretch>
            <a:fillRect/>
          </a:stretch>
        </p:blipFill>
        <p:spPr>
          <a:xfrm>
            <a:off x="7323897" y="642937"/>
            <a:ext cx="9733360" cy="12807063"/>
          </a:xfrm>
          <a:prstGeom prst="rect">
            <a:avLst/>
          </a:prstGeom>
          <a:ln w="12700">
            <a:miter lim="400000"/>
          </a:ln>
        </p:spPr>
      </p:pic>
      <p:pic>
        <p:nvPicPr>
          <p:cNvPr id="458" name="JIMIHENDRIX2.png" descr="JIMIHENDRIX2.png"/>
          <p:cNvPicPr>
            <a:picLocks noChangeAspect="1"/>
          </p:cNvPicPr>
          <p:nvPr/>
        </p:nvPicPr>
        <p:blipFill>
          <a:blip r:embed="rId9"/>
          <a:stretch>
            <a:fillRect/>
          </a:stretch>
        </p:blipFill>
        <p:spPr>
          <a:xfrm>
            <a:off x="7995046" y="835828"/>
            <a:ext cx="8554642" cy="121122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82630 -0.002467" pathEditMode="relative">
                                      <p:cBhvr>
                                        <p:cTn id="6" dur="1000" fill="hold"/>
                                        <p:tgtEl>
                                          <p:spTgt spid="452"/>
                                        </p:tgtEl>
                                        <p:attrNameLst>
                                          <p:attrName>ppt_x</p:attrName>
                                          <p:attrName>ppt_y</p:attrName>
                                        </p:attrNameLst>
                                      </p:cBhvr>
                                    </p:animMotion>
                                  </p:childTnLst>
                                </p:cTn>
                              </p:par>
                            </p:childTnLst>
                          </p:cTn>
                        </p:par>
                        <p:par>
                          <p:cTn id="7" fill="hold">
                            <p:stCondLst>
                              <p:cond delay="0"/>
                            </p:stCondLst>
                            <p:childTnLst>
                              <p:par>
                                <p:cTn id="8" presetID="6" presetClass="emph" presetSubtype="0" accel="50000" decel="50000" fill="hold" grpId="2" nodeType="withEffect">
                                  <p:stCondLst>
                                    <p:cond delay="0"/>
                                  </p:stCondLst>
                                  <p:childTnLst>
                                    <p:animScale>
                                      <p:cBhvr>
                                        <p:cTn id="9" dur="1000" fill="hold"/>
                                        <p:tgtEl>
                                          <p:spTgt spid="452"/>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10" presetClass="entr" fill="hold" grpId="3" nodeType="clickEffect">
                                  <p:stCondLst>
                                    <p:cond delay="0"/>
                                  </p:stCondLst>
                                  <p:iterate>
                                    <p:tmAbs val="0"/>
                                  </p:iterate>
                                  <p:childTnLst>
                                    <p:set>
                                      <p:cBhvr>
                                        <p:cTn id="13" fill="hold"/>
                                        <p:tgtEl>
                                          <p:spTgt spid="453"/>
                                        </p:tgtEl>
                                        <p:attrNameLst>
                                          <p:attrName>style.visibility</p:attrName>
                                        </p:attrNameLst>
                                      </p:cBhvr>
                                      <p:to>
                                        <p:strVal val="visible"/>
                                      </p:to>
                                    </p:set>
                                    <p:animEffect transition="in" filter="fade">
                                      <p:cBhvr>
                                        <p:cTn id="14" dur="1000"/>
                                        <p:tgtEl>
                                          <p:spTgt spid="45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00000 0.000000 L 0.000332 -0.271257" pathEditMode="relative">
                                      <p:cBhvr>
                                        <p:cTn id="18" dur="1000" fill="hold"/>
                                        <p:tgtEl>
                                          <p:spTgt spid="453"/>
                                        </p:tgtEl>
                                        <p:attrNameLst>
                                          <p:attrName>ppt_x</p:attrName>
                                          <p:attrName>ppt_y</p:attrName>
                                        </p:attrNameLst>
                                      </p:cBhvr>
                                    </p:animMotion>
                                  </p:childTnLst>
                                </p:cTn>
                              </p:par>
                            </p:childTnLst>
                          </p:cTn>
                        </p:par>
                        <p:par>
                          <p:cTn id="19" fill="hold">
                            <p:stCondLst>
                              <p:cond delay="0"/>
                            </p:stCondLst>
                            <p:childTnLst>
                              <p:par>
                                <p:cTn id="20" presetID="6" presetClass="emph" presetSubtype="0" accel="50000" decel="50000" fill="hold" grpId="5" nodeType="withEffect">
                                  <p:stCondLst>
                                    <p:cond delay="0"/>
                                  </p:stCondLst>
                                  <p:childTnLst>
                                    <p:animScale>
                                      <p:cBhvr>
                                        <p:cTn id="21" dur="1000" fill="hold"/>
                                        <p:tgtEl>
                                          <p:spTgt spid="453"/>
                                        </p:tgtEl>
                                      </p:cBhvr>
                                      <p:by x="50000" y="50000"/>
                                    </p:animScale>
                                  </p:childTnLst>
                                </p:cTn>
                              </p:par>
                            </p:childTnLst>
                          </p:cTn>
                        </p:par>
                        <p:par>
                          <p:cTn id="22" fill="hold">
                            <p:stCondLst>
                              <p:cond delay="0"/>
                            </p:stCondLst>
                            <p:childTnLst>
                              <p:par>
                                <p:cTn id="23" presetID="-1" presetClass="path" presetSubtype="0" accel="50000" decel="50000" fill="hold" nodeType="withEffect">
                                  <p:stCondLst>
                                    <p:cond delay="0"/>
                                  </p:stCondLst>
                                  <p:childTnLst>
                                    <p:animMotion origin="layout" path="M 0.182630 -0.002467 L 0.183363 -0.267821" pathEditMode="relative">
                                      <p:cBhvr>
                                        <p:cTn id="24" dur="1000" fill="hold"/>
                                        <p:tgtEl>
                                          <p:spTgt spid="452"/>
                                        </p:tgtEl>
                                        <p:attrNameLst>
                                          <p:attrName>ppt_x</p:attrName>
                                          <p:attrName>ppt_y</p:attrName>
                                        </p:attrNameLst>
                                      </p:cBhvr>
                                    </p:animMotion>
                                  </p:childTnLst>
                                </p:cTn>
                              </p:par>
                            </p:childTnLst>
                          </p:cTn>
                        </p:par>
                        <p:par>
                          <p:cTn id="25" fill="hold">
                            <p:stCondLst>
                              <p:cond delay="0"/>
                            </p:stCondLst>
                            <p:childTnLst>
                              <p:par>
                                <p:cTn id="26" presetID="6" presetClass="emph" presetSubtype="0" accel="50000" decel="50000" fill="hold" grpId="7" nodeType="withEffect">
                                  <p:stCondLst>
                                    <p:cond delay="0"/>
                                  </p:stCondLst>
                                  <p:childTnLst>
                                    <p:animScale>
                                      <p:cBhvr>
                                        <p:cTn id="27" dur="1000" fill="hold"/>
                                        <p:tgtEl>
                                          <p:spTgt spid="452"/>
                                        </p:tgtEl>
                                      </p:cBhvr>
                                      <p:by x="75384" y="75384"/>
                                    </p:animScale>
                                  </p:childTnLst>
                                </p:cTn>
                              </p:par>
                            </p:childTnLst>
                          </p:cTn>
                        </p:par>
                      </p:childTnLst>
                    </p:cTn>
                  </p:par>
                  <p:par>
                    <p:cTn id="28" fill="hold">
                      <p:stCondLst>
                        <p:cond delay="indefinite"/>
                      </p:stCondLst>
                      <p:childTnLst>
                        <p:par>
                          <p:cTn id="29" fill="hold">
                            <p:stCondLst>
                              <p:cond delay="0"/>
                            </p:stCondLst>
                            <p:childTnLst>
                              <p:par>
                                <p:cTn id="30" presetID="15" presetClass="entr" presetSubtype="8" fill="hold" grpId="8" nodeType="clickEffect">
                                  <p:stCondLst>
                                    <p:cond delay="0"/>
                                  </p:stCondLst>
                                  <p:iterate>
                                    <p:tmAbs val="0"/>
                                  </p:iterate>
                                  <p:childTnLst>
                                    <p:set>
                                      <p:cBhvr>
                                        <p:cTn id="31" fill="hold"/>
                                        <p:tgtEl>
                                          <p:spTgt spid="454"/>
                                        </p:tgtEl>
                                        <p:attrNameLst>
                                          <p:attrName>style.visibility</p:attrName>
                                        </p:attrNameLst>
                                      </p:cBhvr>
                                      <p:to>
                                        <p:strVal val="visible"/>
                                      </p:to>
                                    </p:set>
                                    <p:anim calcmode="lin" valueType="num">
                                      <p:cBhvr>
                                        <p:cTn id="32" dur="1000" fill="hold"/>
                                        <p:tgtEl>
                                          <p:spTgt spid="454"/>
                                        </p:tgtEl>
                                        <p:attrNameLst>
                                          <p:attrName>ppt_w</p:attrName>
                                        </p:attrNameLst>
                                      </p:cBhvr>
                                      <p:tavLst>
                                        <p:tav tm="0">
                                          <p:val>
                                            <p:fltVal val="0"/>
                                          </p:val>
                                        </p:tav>
                                        <p:tav tm="100000">
                                          <p:val>
                                            <p:strVal val="#ppt_w"/>
                                          </p:val>
                                        </p:tav>
                                      </p:tavLst>
                                    </p:anim>
                                    <p:anim calcmode="lin" valueType="num">
                                      <p:cBhvr>
                                        <p:cTn id="33" dur="1000" fill="hold"/>
                                        <p:tgtEl>
                                          <p:spTgt spid="454"/>
                                        </p:tgtEl>
                                        <p:attrNameLst>
                                          <p:attrName>ppt_h</p:attrName>
                                        </p:attrNameLst>
                                      </p:cBhvr>
                                      <p:tavLst>
                                        <p:tav tm="0">
                                          <p:val>
                                            <p:fltVal val="0"/>
                                          </p:val>
                                        </p:tav>
                                        <p:tav tm="100000">
                                          <p:val>
                                            <p:strVal val="#ppt_h"/>
                                          </p:val>
                                        </p:tav>
                                      </p:tavLst>
                                    </p:anim>
                                    <p:anim calcmode="lin" valueType="num">
                                      <p:cBhvr>
                                        <p:cTn id="34" dur="1000" fill="hold"/>
                                        <p:tgtEl>
                                          <p:spTgt spid="45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 presetClass="path" presetSubtype="0" accel="50000" decel="50000" fill="hold" nodeType="clickEffect">
                                  <p:stCondLst>
                                    <p:cond delay="0"/>
                                  </p:stCondLst>
                                  <p:childTnLst>
                                    <p:animMotion origin="layout" path="M 0.000000 0.000000 L -0.258799 0.149649" pathEditMode="relative">
                                      <p:cBhvr>
                                        <p:cTn id="39" dur="1000" fill="hold"/>
                                        <p:tgtEl>
                                          <p:spTgt spid="454"/>
                                        </p:tgtEl>
                                        <p:attrNameLst>
                                          <p:attrName>ppt_x</p:attrName>
                                          <p:attrName>ppt_y</p:attrName>
                                        </p:attrNameLst>
                                      </p:cBhvr>
                                    </p:animMotion>
                                  </p:childTnLst>
                                </p:cTn>
                              </p:par>
                            </p:childTnLst>
                          </p:cTn>
                        </p:par>
                        <p:par>
                          <p:cTn id="40" fill="hold">
                            <p:stCondLst>
                              <p:cond delay="0"/>
                            </p:stCondLst>
                            <p:childTnLst>
                              <p:par>
                                <p:cTn id="41" presetID="6" presetClass="emph" presetSubtype="0" accel="50000" decel="50000" fill="hold" grpId="10" nodeType="withEffect">
                                  <p:stCondLst>
                                    <p:cond delay="0"/>
                                  </p:stCondLst>
                                  <p:childTnLst>
                                    <p:animScale>
                                      <p:cBhvr>
                                        <p:cTn id="42" dur="1000" fill="hold"/>
                                        <p:tgtEl>
                                          <p:spTgt spid="454"/>
                                        </p:tgtEl>
                                      </p:cBhvr>
                                      <p:by x="50000" y="50000"/>
                                    </p:animScale>
                                  </p:childTnLst>
                                </p:cTn>
                              </p:par>
                            </p:childTnLst>
                          </p:cTn>
                        </p:par>
                      </p:childTnLst>
                    </p:cTn>
                  </p:par>
                  <p:par>
                    <p:cTn id="43" fill="hold">
                      <p:stCondLst>
                        <p:cond delay="indefinite"/>
                      </p:stCondLst>
                      <p:childTnLst>
                        <p:par>
                          <p:cTn id="44" fill="hold">
                            <p:stCondLst>
                              <p:cond delay="0"/>
                            </p:stCondLst>
                            <p:childTnLst>
                              <p:par>
                                <p:cTn id="45" presetID="15" presetClass="entr" presetSubtype="8" fill="hold" grpId="11" nodeType="clickEffect">
                                  <p:stCondLst>
                                    <p:cond delay="0"/>
                                  </p:stCondLst>
                                  <p:iterate>
                                    <p:tmAbs val="0"/>
                                  </p:iterate>
                                  <p:childTnLst>
                                    <p:set>
                                      <p:cBhvr>
                                        <p:cTn id="46" fill="hold"/>
                                        <p:tgtEl>
                                          <p:spTgt spid="455"/>
                                        </p:tgtEl>
                                        <p:attrNameLst>
                                          <p:attrName>style.visibility</p:attrName>
                                        </p:attrNameLst>
                                      </p:cBhvr>
                                      <p:to>
                                        <p:strVal val="visible"/>
                                      </p:to>
                                    </p:set>
                                    <p:anim calcmode="lin" valueType="num">
                                      <p:cBhvr>
                                        <p:cTn id="47" dur="1000" fill="hold"/>
                                        <p:tgtEl>
                                          <p:spTgt spid="455"/>
                                        </p:tgtEl>
                                        <p:attrNameLst>
                                          <p:attrName>ppt_w</p:attrName>
                                        </p:attrNameLst>
                                      </p:cBhvr>
                                      <p:tavLst>
                                        <p:tav tm="0">
                                          <p:val>
                                            <p:fltVal val="0"/>
                                          </p:val>
                                        </p:tav>
                                        <p:tav tm="100000">
                                          <p:val>
                                            <p:strVal val="#ppt_w"/>
                                          </p:val>
                                        </p:tav>
                                      </p:tavLst>
                                    </p:anim>
                                    <p:anim calcmode="lin" valueType="num">
                                      <p:cBhvr>
                                        <p:cTn id="48" dur="1000" fill="hold"/>
                                        <p:tgtEl>
                                          <p:spTgt spid="455"/>
                                        </p:tgtEl>
                                        <p:attrNameLst>
                                          <p:attrName>ppt_h</p:attrName>
                                        </p:attrNameLst>
                                      </p:cBhvr>
                                      <p:tavLst>
                                        <p:tav tm="0">
                                          <p:val>
                                            <p:fltVal val="0"/>
                                          </p:val>
                                        </p:tav>
                                        <p:tav tm="100000">
                                          <p:val>
                                            <p:strVal val="#ppt_h"/>
                                          </p:val>
                                        </p:tav>
                                      </p:tavLst>
                                    </p:anim>
                                    <p:anim calcmode="lin" valueType="num">
                                      <p:cBhvr>
                                        <p:cTn id="49" dur="1000" fill="hold"/>
                                        <p:tgtEl>
                                          <p:spTgt spid="45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 presetClass="path" presetSubtype="0" accel="50000" decel="50000" fill="hold" nodeType="clickEffect">
                                  <p:stCondLst>
                                    <p:cond delay="0"/>
                                  </p:stCondLst>
                                  <p:childTnLst>
                                    <p:animMotion origin="layout" path="M 0.000000 0.000000 L 0.146803 0.050272" pathEditMode="relative">
                                      <p:cBhvr>
                                        <p:cTn id="54" dur="1000" fill="hold"/>
                                        <p:tgtEl>
                                          <p:spTgt spid="455"/>
                                        </p:tgtEl>
                                        <p:attrNameLst>
                                          <p:attrName>ppt_x</p:attrName>
                                          <p:attrName>ppt_y</p:attrName>
                                        </p:attrNameLst>
                                      </p:cBhvr>
                                    </p:animMotion>
                                  </p:childTnLst>
                                </p:cTn>
                              </p:par>
                            </p:childTnLst>
                          </p:cTn>
                        </p:par>
                        <p:par>
                          <p:cTn id="55" fill="hold">
                            <p:stCondLst>
                              <p:cond delay="0"/>
                            </p:stCondLst>
                            <p:childTnLst>
                              <p:par>
                                <p:cTn id="56" presetID="6" presetClass="emph" presetSubtype="0" accel="50000" decel="50000" fill="hold" grpId="13" nodeType="withEffect">
                                  <p:stCondLst>
                                    <p:cond delay="0"/>
                                  </p:stCondLst>
                                  <p:childTnLst>
                                    <p:animScale>
                                      <p:cBhvr>
                                        <p:cTn id="57" dur="1000" fill="hold"/>
                                        <p:tgtEl>
                                          <p:spTgt spid="455"/>
                                        </p:tgtEl>
                                      </p:cBhvr>
                                      <p:by x="50000" y="50000"/>
                                    </p:animScale>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14" nodeType="clickEffect">
                                  <p:stCondLst>
                                    <p:cond delay="0"/>
                                  </p:stCondLst>
                                  <p:iterate>
                                    <p:tmAbs val="0"/>
                                  </p:iterate>
                                  <p:childTnLst>
                                    <p:set>
                                      <p:cBhvr>
                                        <p:cTn id="61" fill="hold"/>
                                        <p:tgtEl>
                                          <p:spTgt spid="456"/>
                                        </p:tgtEl>
                                        <p:attrNameLst>
                                          <p:attrName>style.visibility</p:attrName>
                                        </p:attrNameLst>
                                      </p:cBhvr>
                                      <p:to>
                                        <p:strVal val="visible"/>
                                      </p:to>
                                    </p:set>
                                    <p:anim calcmode="lin" valueType="num">
                                      <p:cBhvr>
                                        <p:cTn id="62" dur="1500" fill="hold"/>
                                        <p:tgtEl>
                                          <p:spTgt spid="456"/>
                                        </p:tgtEl>
                                        <p:attrNameLst>
                                          <p:attrName>ppt_x</p:attrName>
                                        </p:attrNameLst>
                                      </p:cBhvr>
                                      <p:tavLst>
                                        <p:tav tm="0">
                                          <p:val>
                                            <p:strVal val="#ppt_x"/>
                                          </p:val>
                                        </p:tav>
                                        <p:tav tm="100000">
                                          <p:val>
                                            <p:strVal val="#ppt_x"/>
                                          </p:val>
                                        </p:tav>
                                      </p:tavLst>
                                    </p:anim>
                                    <p:anim calcmode="lin" valueType="num">
                                      <p:cBhvr>
                                        <p:cTn id="63" dur="1500" fill="hold"/>
                                        <p:tgtEl>
                                          <p:spTgt spid="45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mph" presetSubtype="0" accel="50000" decel="50000" fill="hold" grpId="15" nodeType="clickEffect">
                                  <p:stCondLst>
                                    <p:cond delay="0"/>
                                  </p:stCondLst>
                                  <p:childTnLst>
                                    <p:animScale>
                                      <p:cBhvr>
                                        <p:cTn id="67" dur="1000" fill="hold"/>
                                        <p:tgtEl>
                                          <p:spTgt spid="456"/>
                                        </p:tgtEl>
                                      </p:cBhvr>
                                      <p:by x="43846" y="43846"/>
                                    </p:animScale>
                                  </p:childTnLst>
                                </p:cTn>
                              </p:par>
                            </p:childTnLst>
                          </p:cTn>
                        </p:par>
                        <p:par>
                          <p:cTn id="68" fill="hold">
                            <p:stCondLst>
                              <p:cond delay="0"/>
                            </p:stCondLst>
                            <p:childTnLst>
                              <p:par>
                                <p:cTn id="69" presetID="-1" presetClass="path" presetSubtype="0" accel="50000" decel="50000" fill="hold" nodeType="withEffect">
                                  <p:stCondLst>
                                    <p:cond delay="0"/>
                                  </p:stCondLst>
                                  <p:childTnLst>
                                    <p:animMotion origin="layout" path="M 0.000000 0.000000 L -0.000222 0.284688" pathEditMode="relative">
                                      <p:cBhvr>
                                        <p:cTn id="70" dur="1000" fill="hold"/>
                                        <p:tgtEl>
                                          <p:spTgt spid="456"/>
                                        </p:tgtEl>
                                        <p:attrNameLst>
                                          <p:attrName>ppt_x</p:attrName>
                                          <p:attrName>ppt_y</p:attrName>
                                        </p:attrNameLst>
                                      </p:cBhvr>
                                    </p:animMotion>
                                  </p:childTnLst>
                                </p:cTn>
                              </p:par>
                            </p:childTnLst>
                          </p:cTn>
                        </p:par>
                      </p:childTnLst>
                    </p:cTn>
                  </p:par>
                  <p:par>
                    <p:cTn id="71" fill="hold">
                      <p:stCondLst>
                        <p:cond delay="indefinite"/>
                      </p:stCondLst>
                      <p:childTnLst>
                        <p:par>
                          <p:cTn id="72" fill="hold">
                            <p:stCondLst>
                              <p:cond delay="0"/>
                            </p:stCondLst>
                            <p:childTnLst>
                              <p:par>
                                <p:cTn id="73" presetID="15" presetClass="entr" presetSubtype="8" fill="hold" grpId="17" nodeType="clickEffect">
                                  <p:stCondLst>
                                    <p:cond delay="0"/>
                                  </p:stCondLst>
                                  <p:iterate>
                                    <p:tmAbs val="0"/>
                                  </p:iterate>
                                  <p:childTnLst>
                                    <p:set>
                                      <p:cBhvr>
                                        <p:cTn id="74" fill="hold"/>
                                        <p:tgtEl>
                                          <p:spTgt spid="457"/>
                                        </p:tgtEl>
                                        <p:attrNameLst>
                                          <p:attrName>style.visibility</p:attrName>
                                        </p:attrNameLst>
                                      </p:cBhvr>
                                      <p:to>
                                        <p:strVal val="visible"/>
                                      </p:to>
                                    </p:set>
                                    <p:anim calcmode="lin" valueType="num">
                                      <p:cBhvr>
                                        <p:cTn id="75" dur="1000" fill="hold"/>
                                        <p:tgtEl>
                                          <p:spTgt spid="457"/>
                                        </p:tgtEl>
                                        <p:attrNameLst>
                                          <p:attrName>ppt_w</p:attrName>
                                        </p:attrNameLst>
                                      </p:cBhvr>
                                      <p:tavLst>
                                        <p:tav tm="0">
                                          <p:val>
                                            <p:fltVal val="0"/>
                                          </p:val>
                                        </p:tav>
                                        <p:tav tm="100000">
                                          <p:val>
                                            <p:strVal val="#ppt_w"/>
                                          </p:val>
                                        </p:tav>
                                      </p:tavLst>
                                    </p:anim>
                                    <p:anim calcmode="lin" valueType="num">
                                      <p:cBhvr>
                                        <p:cTn id="76" dur="1000" fill="hold"/>
                                        <p:tgtEl>
                                          <p:spTgt spid="457"/>
                                        </p:tgtEl>
                                        <p:attrNameLst>
                                          <p:attrName>ppt_h</p:attrName>
                                        </p:attrNameLst>
                                      </p:cBhvr>
                                      <p:tavLst>
                                        <p:tav tm="0">
                                          <p:val>
                                            <p:fltVal val="0"/>
                                          </p:val>
                                        </p:tav>
                                        <p:tav tm="100000">
                                          <p:val>
                                            <p:strVal val="#ppt_h"/>
                                          </p:val>
                                        </p:tav>
                                      </p:tavLst>
                                    </p:anim>
                                    <p:anim calcmode="lin" valueType="num">
                                      <p:cBhvr>
                                        <p:cTn id="77" dur="1000" fill="hold"/>
                                        <p:tgtEl>
                                          <p:spTgt spid="45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4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ID="-1" presetClass="path" presetSubtype="0" accel="50000" decel="50000" fill="hold" nodeType="clickEffect">
                                  <p:stCondLst>
                                    <p:cond delay="0"/>
                                  </p:stCondLst>
                                  <p:childTnLst>
                                    <p:animMotion origin="layout" path="M 0.000000 0.000000 L 0.000058 -0.261885" pathEditMode="relative">
                                      <p:cBhvr>
                                        <p:cTn id="82" dur="1000" fill="hold"/>
                                        <p:tgtEl>
                                          <p:spTgt spid="457"/>
                                        </p:tgtEl>
                                        <p:attrNameLst>
                                          <p:attrName>ppt_x</p:attrName>
                                          <p:attrName>ppt_y</p:attrName>
                                        </p:attrNameLst>
                                      </p:cBhvr>
                                    </p:animMotion>
                                  </p:childTnLst>
                                </p:cTn>
                              </p:par>
                            </p:childTnLst>
                          </p:cTn>
                        </p:par>
                        <p:par>
                          <p:cTn id="83" fill="hold">
                            <p:stCondLst>
                              <p:cond delay="0"/>
                            </p:stCondLst>
                            <p:childTnLst>
                              <p:par>
                                <p:cTn id="84" presetID="6" presetClass="emph" presetSubtype="0" accel="50000" decel="50000" fill="hold" grpId="19" nodeType="withEffect">
                                  <p:stCondLst>
                                    <p:cond delay="0"/>
                                  </p:stCondLst>
                                  <p:childTnLst>
                                    <p:animScale>
                                      <p:cBhvr>
                                        <p:cTn id="85" dur="1000" fill="hold"/>
                                        <p:tgtEl>
                                          <p:spTgt spid="457"/>
                                        </p:tgtEl>
                                      </p:cBhvr>
                                      <p:by x="40769" y="40769"/>
                                    </p:animScale>
                                  </p:childTnLst>
                                </p:cTn>
                              </p:par>
                            </p:childTnLst>
                          </p:cTn>
                        </p:par>
                        <p:par>
                          <p:cTn id="86" fill="hold">
                            <p:stCondLst>
                              <p:cond delay="1000"/>
                            </p:stCondLst>
                            <p:childTnLst>
                              <p:par>
                                <p:cTn id="87" presetID="2" presetClass="entr" presetSubtype="8" fill="hold" grpId="20" nodeType="afterEffect">
                                  <p:stCondLst>
                                    <p:cond delay="0"/>
                                  </p:stCondLst>
                                  <p:iterate>
                                    <p:tmAbs val="0"/>
                                  </p:iterate>
                                  <p:childTnLst>
                                    <p:set>
                                      <p:cBhvr>
                                        <p:cTn id="88" fill="hold"/>
                                        <p:tgtEl>
                                          <p:spTgt spid="458"/>
                                        </p:tgtEl>
                                        <p:attrNameLst>
                                          <p:attrName>style.visibility</p:attrName>
                                        </p:attrNameLst>
                                      </p:cBhvr>
                                      <p:to>
                                        <p:strVal val="visible"/>
                                      </p:to>
                                    </p:set>
                                    <p:anim calcmode="lin" valueType="num">
                                      <p:cBhvr>
                                        <p:cTn id="89" dur="1000" fill="hold"/>
                                        <p:tgtEl>
                                          <p:spTgt spid="458"/>
                                        </p:tgtEl>
                                        <p:attrNameLst>
                                          <p:attrName>ppt_x</p:attrName>
                                        </p:attrNameLst>
                                      </p:cBhvr>
                                      <p:tavLst>
                                        <p:tav tm="0">
                                          <p:val>
                                            <p:strVal val="0-#ppt_w/2"/>
                                          </p:val>
                                        </p:tav>
                                        <p:tav tm="100000">
                                          <p:val>
                                            <p:strVal val="#ppt_x"/>
                                          </p:val>
                                        </p:tav>
                                      </p:tavLst>
                                    </p:anim>
                                    <p:anim calcmode="lin" valueType="num">
                                      <p:cBhvr>
                                        <p:cTn id="90" dur="1000" fill="hold"/>
                                        <p:tgtEl>
                                          <p:spTgt spid="4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2" animBg="1" advAuto="0"/>
      <p:bldP spid="452" grpId="7" animBg="1" advAuto="0"/>
      <p:bldP spid="453" grpId="3" animBg="1" advAuto="0"/>
      <p:bldP spid="453" grpId="5" animBg="1" advAuto="0"/>
      <p:bldP spid="454" grpId="8" animBg="1" advAuto="0"/>
      <p:bldP spid="454" grpId="10" animBg="1" advAuto="0"/>
      <p:bldP spid="455" grpId="11" animBg="1" advAuto="0"/>
      <p:bldP spid="455" grpId="13" animBg="1" advAuto="0"/>
      <p:bldP spid="456" grpId="14" animBg="1" advAuto="0"/>
      <p:bldP spid="456" grpId="15" animBg="1" advAuto="0"/>
      <p:bldP spid="457" grpId="17" animBg="1" advAuto="0"/>
      <p:bldP spid="457" grpId="19" animBg="1" advAuto="0"/>
      <p:bldP spid="458" grpId="2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830" y="0"/>
            <a:ext cx="13198846" cy="7919309"/>
          </a:xfrm>
          <a:prstGeom prst="rect">
            <a:avLst/>
          </a:prstGeom>
          <a:ln w="12700">
            <a:miter lim="400000"/>
          </a:ln>
        </p:spPr>
      </p:pic>
      <p:sp>
        <p:nvSpPr>
          <p:cNvPr id="482" name="Aretha Franklin died without a will…"/>
          <p:cNvSpPr txBox="1"/>
          <p:nvPr/>
        </p:nvSpPr>
        <p:spPr>
          <a:xfrm>
            <a:off x="483830" y="8525699"/>
            <a:ext cx="13198846" cy="407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7000" b="0">
                <a:solidFill>
                  <a:srgbClr val="121212"/>
                </a:solidFill>
                <a:latin typeface="Georgia"/>
                <a:ea typeface="Georgia"/>
                <a:cs typeface="Georgia"/>
                <a:sym typeface="Georgia"/>
              </a:defRPr>
            </a:pPr>
            <a:r>
              <a:t>Aretha Franklin died without a will</a:t>
            </a:r>
            <a:endParaRPr sz="14000"/>
          </a:p>
          <a:p>
            <a:pPr algn="l" defTabSz="457200">
              <a:defRPr sz="7000" b="0">
                <a:solidFill>
                  <a:srgbClr val="121212"/>
                </a:solidFill>
                <a:latin typeface="Georgia"/>
                <a:ea typeface="Georgia"/>
                <a:cs typeface="Georgia"/>
                <a:sym typeface="Georgia"/>
              </a:defRPr>
            </a:pPr>
            <a:endParaRPr sz="14000"/>
          </a:p>
          <a:p>
            <a:pPr algn="l" defTabSz="457200">
              <a:defRPr sz="3400" b="0">
                <a:solidFill>
                  <a:srgbClr val="121212"/>
                </a:solidFill>
                <a:latin typeface="Georgia"/>
                <a:ea typeface="Georgia"/>
                <a:cs typeface="Georgia"/>
                <a:sym typeface="Georgia"/>
              </a:defRPr>
            </a:pPr>
            <a:r>
              <a:t>Her four sons and other family members are left to find out how much the Queen of Soul was worth, and to divide it up</a:t>
            </a:r>
          </a:p>
        </p:txBody>
      </p:sp>
      <p:pic>
        <p:nvPicPr>
          <p:cNvPr id="483" name="Screen Shot 2018-09-04 at 2.52.01 PM.png" descr="Screen Shot 2018-09-04 at 2.52.01 PM.png"/>
          <p:cNvPicPr>
            <a:picLocks noChangeAspect="1"/>
          </p:cNvPicPr>
          <p:nvPr/>
        </p:nvPicPr>
        <p:blipFill>
          <a:blip r:embed="rId4"/>
          <a:stretch>
            <a:fillRect/>
          </a:stretch>
        </p:blipFill>
        <p:spPr>
          <a:xfrm>
            <a:off x="15290232" y="1670050"/>
            <a:ext cx="7220519" cy="2506828"/>
          </a:xfrm>
          <a:prstGeom prst="rect">
            <a:avLst/>
          </a:prstGeom>
          <a:ln w="12700">
            <a:miter lim="400000"/>
          </a:ln>
        </p:spPr>
      </p:pic>
      <p:sp>
        <p:nvSpPr>
          <p:cNvPr id="485" name="September 2, 2018"/>
          <p:cNvSpPr txBox="1"/>
          <p:nvPr/>
        </p:nvSpPr>
        <p:spPr>
          <a:xfrm>
            <a:off x="15290234" y="4285476"/>
            <a:ext cx="1875905" cy="343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828800">
              <a:defRPr sz="1800" b="0">
                <a:latin typeface="Calibri"/>
                <a:ea typeface="Calibri"/>
                <a:cs typeface="Calibri"/>
                <a:sym typeface="Calibri"/>
              </a:defRPr>
            </a:lvl1pPr>
          </a:lstStyle>
          <a:p>
            <a:r>
              <a:t>September 2, 2018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haritable Gift Annuity"/>
          <p:cNvSpPr txBox="1"/>
          <p:nvPr/>
        </p:nvSpPr>
        <p:spPr>
          <a:xfrm>
            <a:off x="9464184" y="5642283"/>
            <a:ext cx="5455632" cy="2431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l" defTabSz="3657600">
              <a:defRPr sz="14600">
                <a:latin typeface="Helvetica"/>
                <a:ea typeface="Helvetica"/>
                <a:cs typeface="Helvetica"/>
                <a:sym typeface="Helvetica"/>
              </a:defRPr>
            </a:lvl1pPr>
          </a:lstStyle>
          <a:p>
            <a:r>
              <a:rPr dirty="0"/>
              <a:t>Wills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What is a will?"/>
          <p:cNvSpPr txBox="1"/>
          <p:nvPr/>
        </p:nvSpPr>
        <p:spPr>
          <a:xfrm>
            <a:off x="3062109" y="2301279"/>
            <a:ext cx="18270142" cy="455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10000">
                <a:latin typeface="Arial"/>
                <a:ea typeface="Arial"/>
                <a:cs typeface="Arial"/>
                <a:sym typeface="Arial"/>
              </a:defRPr>
            </a:lvl1pPr>
          </a:lstStyle>
          <a:p>
            <a:r>
              <a:t>What is a will?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Justinian Code"/>
          <p:cNvSpPr txBox="1"/>
          <p:nvPr/>
        </p:nvSpPr>
        <p:spPr>
          <a:xfrm>
            <a:off x="13533704" y="4759722"/>
            <a:ext cx="8947548" cy="4196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643061">
              <a:defRPr sz="13400" b="0">
                <a:latin typeface="Helvetica"/>
                <a:ea typeface="Helvetica"/>
                <a:cs typeface="Helvetica"/>
                <a:sym typeface="Helvetica"/>
              </a:defRPr>
            </a:lvl1pPr>
          </a:lstStyle>
          <a:p>
            <a:r>
              <a:t>Justinian Code</a:t>
            </a:r>
          </a:p>
        </p:txBody>
      </p:sp>
      <p:pic>
        <p:nvPicPr>
          <p:cNvPr id="502" name="code.png" descr="code.png"/>
          <p:cNvPicPr>
            <a:picLocks noChangeAspect="1"/>
          </p:cNvPicPr>
          <p:nvPr/>
        </p:nvPicPr>
        <p:blipFill>
          <a:blip r:embed="rId3"/>
          <a:stretch>
            <a:fillRect/>
          </a:stretch>
        </p:blipFill>
        <p:spPr>
          <a:xfrm>
            <a:off x="951979" y="556069"/>
            <a:ext cx="9898321" cy="126038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Anglo-Saxon…"/>
          <p:cNvSpPr txBox="1"/>
          <p:nvPr/>
        </p:nvSpPr>
        <p:spPr>
          <a:xfrm>
            <a:off x="3711878" y="10377841"/>
            <a:ext cx="16960243"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p>
            <a:pPr algn="l" defTabSz="821532">
              <a:defRPr sz="13400" b="0">
                <a:latin typeface="Helvetica"/>
                <a:ea typeface="Helvetica"/>
                <a:cs typeface="Helvetica"/>
                <a:sym typeface="Helvetica"/>
              </a:defRPr>
            </a:pPr>
            <a:r>
              <a:t>Anglo-Saxon England</a:t>
            </a:r>
          </a:p>
        </p:txBody>
      </p:sp>
      <p:pic>
        <p:nvPicPr>
          <p:cNvPr id="507" name="as_recon_village.png" descr="as_recon_village.png"/>
          <p:cNvPicPr>
            <a:picLocks noChangeAspect="1"/>
          </p:cNvPicPr>
          <p:nvPr/>
        </p:nvPicPr>
        <p:blipFill>
          <a:blip r:embed="rId3"/>
          <a:stretch>
            <a:fillRect/>
          </a:stretch>
        </p:blipFill>
        <p:spPr>
          <a:xfrm>
            <a:off x="10695531" y="93894"/>
            <a:ext cx="12269393" cy="9202044"/>
          </a:xfrm>
          <a:prstGeom prst="rect">
            <a:avLst/>
          </a:prstGeom>
          <a:ln w="12700">
            <a:miter lim="400000"/>
          </a:ln>
        </p:spPr>
      </p:pic>
      <p:grpSp>
        <p:nvGrpSpPr>
          <p:cNvPr id="510" name="Someday, son this will all be yours"/>
          <p:cNvGrpSpPr/>
          <p:nvPr/>
        </p:nvGrpSpPr>
        <p:grpSpPr>
          <a:xfrm>
            <a:off x="16697540" y="1166572"/>
            <a:ext cx="4329679" cy="2839641"/>
            <a:chOff x="0" y="0"/>
            <a:chExt cx="4329677" cy="2839640"/>
          </a:xfrm>
        </p:grpSpPr>
        <p:sp>
          <p:nvSpPr>
            <p:cNvPr id="508" name="Quote Bubble"/>
            <p:cNvSpPr/>
            <p:nvPr/>
          </p:nvSpPr>
          <p:spPr>
            <a:xfrm>
              <a:off x="0" y="0"/>
              <a:ext cx="4329678" cy="2839641"/>
            </a:xfrm>
            <a:prstGeom prst="wedgeEllipseCallout">
              <a:avLst>
                <a:gd name="adj1" fmla="val -58426"/>
                <a:gd name="adj2" fmla="val 67295"/>
              </a:avLst>
            </a:prstGeom>
            <a:blipFill rotWithShape="1">
              <a:blip r:embed="rId4"/>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9" name="Someday, son this will all be yours"/>
            <p:cNvSpPr txBox="1"/>
            <p:nvPr/>
          </p:nvSpPr>
          <p:spPr>
            <a:xfrm>
              <a:off x="659465" y="356591"/>
              <a:ext cx="3010748" cy="2126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Someday, son this will all be yours</a:t>
              </a:r>
            </a:p>
          </p:txBody>
        </p:sp>
      </p:grpSp>
      <p:pic>
        <p:nvPicPr>
          <p:cNvPr id="511" name="8511660-king-alfred-the-great-849-899-on-engraving-from-the-1800s-king-of-the-anglo-saxon-kingdom-of-wessex-.png" descr="8511660-king-alfred-the-great-849-899-on-engraving-from-the-1800s-king-of-the-anglo-saxon-kingdom-of-wessex-.png"/>
          <p:cNvPicPr>
            <a:picLocks noChangeAspect="1"/>
          </p:cNvPicPr>
          <p:nvPr/>
        </p:nvPicPr>
        <p:blipFill>
          <a:blip r:embed="rId5"/>
          <a:stretch>
            <a:fillRect/>
          </a:stretch>
        </p:blipFill>
        <p:spPr>
          <a:xfrm>
            <a:off x="1200227" y="1728591"/>
            <a:ext cx="6263816" cy="7016203"/>
          </a:xfrm>
          <a:prstGeom prst="rect">
            <a:avLst/>
          </a:prstGeom>
          <a:ln w="12700">
            <a:miter lim="400000"/>
          </a:ln>
        </p:spPr>
      </p:pic>
      <p:grpSp>
        <p:nvGrpSpPr>
          <p:cNvPr id="514" name="Not until I say so."/>
          <p:cNvGrpSpPr/>
          <p:nvPr/>
        </p:nvGrpSpPr>
        <p:grpSpPr>
          <a:xfrm>
            <a:off x="6633085" y="774010"/>
            <a:ext cx="6127269" cy="2464594"/>
            <a:chOff x="0" y="0"/>
            <a:chExt cx="6127267" cy="2464593"/>
          </a:xfrm>
        </p:grpSpPr>
        <p:sp>
          <p:nvSpPr>
            <p:cNvPr id="512" name="Quote Bubble"/>
            <p:cNvSpPr/>
            <p:nvPr/>
          </p:nvSpPr>
          <p:spPr>
            <a:xfrm>
              <a:off x="0" y="0"/>
              <a:ext cx="6127268" cy="2464594"/>
            </a:xfrm>
            <a:prstGeom prst="wedgeEllipseCallout">
              <a:avLst>
                <a:gd name="adj1" fmla="val -71805"/>
                <a:gd name="adj2" fmla="val 103803"/>
              </a:avLst>
            </a:prstGeom>
            <a:blipFill rotWithShape="1">
              <a:blip r:embed="rId4"/>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3" name="Not until I say so."/>
            <p:cNvSpPr txBox="1"/>
            <p:nvPr/>
          </p:nvSpPr>
          <p:spPr>
            <a:xfrm>
              <a:off x="922718" y="842168"/>
              <a:ext cx="4281833" cy="780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Not until I say so.</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10"/>
                                        </p:tgtEl>
                                        <p:attrNameLst>
                                          <p:attrName>style.visibility</p:attrName>
                                        </p:attrNameLst>
                                      </p:cBhvr>
                                      <p:to>
                                        <p:strVal val="visible"/>
                                      </p:to>
                                    </p:set>
                                    <p:animEffect transition="in" filter="fade">
                                      <p:cBhvr>
                                        <p:cTn id="7" dur="10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511"/>
                                        </p:tgtEl>
                                        <p:attrNameLst>
                                          <p:attrName>style.visibility</p:attrName>
                                        </p:attrNameLst>
                                      </p:cBhvr>
                                      <p:to>
                                        <p:strVal val="visible"/>
                                      </p:to>
                                    </p:set>
                                    <p:anim calcmode="lin" valueType="num">
                                      <p:cBhvr>
                                        <p:cTn id="12" dur="1000" fill="hold"/>
                                        <p:tgtEl>
                                          <p:spTgt spid="511"/>
                                        </p:tgtEl>
                                        <p:attrNameLst>
                                          <p:attrName>ppt_x</p:attrName>
                                        </p:attrNameLst>
                                      </p:cBhvr>
                                      <p:tavLst>
                                        <p:tav tm="0">
                                          <p:val>
                                            <p:strVal val="0-#ppt_w/2"/>
                                          </p:val>
                                        </p:tav>
                                        <p:tav tm="100000">
                                          <p:val>
                                            <p:strVal val="#ppt_x"/>
                                          </p:val>
                                        </p:tav>
                                      </p:tavLst>
                                    </p:anim>
                                    <p:anim calcmode="lin" valueType="num">
                                      <p:cBhvr>
                                        <p:cTn id="13" dur="1000" fill="hold"/>
                                        <p:tgtEl>
                                          <p:spTgt spid="5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fill="hold" grpId="3" nodeType="afterEffect">
                                  <p:stCondLst>
                                    <p:cond delay="0"/>
                                  </p:stCondLst>
                                  <p:iterate>
                                    <p:tmAbs val="0"/>
                                  </p:iterate>
                                  <p:childTnLst>
                                    <p:set>
                                      <p:cBhvr>
                                        <p:cTn id="16" fill="hold"/>
                                        <p:tgtEl>
                                          <p:spTgt spid="514"/>
                                        </p:tgtEl>
                                        <p:attrNameLst>
                                          <p:attrName>style.visibility</p:attrName>
                                        </p:attrNameLst>
                                      </p:cBhvr>
                                      <p:to>
                                        <p:strVal val="visible"/>
                                      </p:to>
                                    </p:set>
                                    <p:animEffect transition="in" filter="fade">
                                      <p:cBhvr>
                                        <p:cTn id="17" dur="1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1" animBg="1" advAuto="0"/>
      <p:bldP spid="511" grpId="2" animBg="1" advAuto="0"/>
      <p:bldP spid="514"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Anglo-Saxon…"/>
          <p:cNvSpPr txBox="1"/>
          <p:nvPr/>
        </p:nvSpPr>
        <p:spPr>
          <a:xfrm>
            <a:off x="3711878" y="10439013"/>
            <a:ext cx="16960243"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821532">
              <a:defRPr sz="13400" b="0">
                <a:latin typeface="Helvetica"/>
                <a:ea typeface="Helvetica"/>
                <a:cs typeface="Helvetica"/>
                <a:sym typeface="Helvetica"/>
              </a:defRPr>
            </a:lvl1pPr>
          </a:lstStyle>
          <a:p>
            <a:r>
              <a:t>Primogeniture</a:t>
            </a:r>
          </a:p>
        </p:txBody>
      </p:sp>
      <p:pic>
        <p:nvPicPr>
          <p:cNvPr id="519" name="as_recon_village.png" descr="as_recon_village.png"/>
          <p:cNvPicPr>
            <a:picLocks noChangeAspect="1"/>
          </p:cNvPicPr>
          <p:nvPr/>
        </p:nvPicPr>
        <p:blipFill>
          <a:blip r:embed="rId3"/>
          <a:stretch>
            <a:fillRect/>
          </a:stretch>
        </p:blipFill>
        <p:spPr>
          <a:xfrm>
            <a:off x="10695531" y="93894"/>
            <a:ext cx="12269393" cy="9202044"/>
          </a:xfrm>
          <a:prstGeom prst="rect">
            <a:avLst/>
          </a:prstGeom>
          <a:ln w="12700">
            <a:miter lim="400000"/>
          </a:ln>
        </p:spPr>
      </p:pic>
      <p:grpSp>
        <p:nvGrpSpPr>
          <p:cNvPr id="522" name="Someday, son this will all be yours"/>
          <p:cNvGrpSpPr/>
          <p:nvPr/>
        </p:nvGrpSpPr>
        <p:grpSpPr>
          <a:xfrm>
            <a:off x="16697540" y="1166572"/>
            <a:ext cx="5473529" cy="2839641"/>
            <a:chOff x="0" y="0"/>
            <a:chExt cx="5473527" cy="2839640"/>
          </a:xfrm>
        </p:grpSpPr>
        <p:sp>
          <p:nvSpPr>
            <p:cNvPr id="520" name="Quote Bubble"/>
            <p:cNvSpPr/>
            <p:nvPr/>
          </p:nvSpPr>
          <p:spPr>
            <a:xfrm>
              <a:off x="0" y="0"/>
              <a:ext cx="5473528" cy="2839641"/>
            </a:xfrm>
            <a:prstGeom prst="wedgeEllipseCallout">
              <a:avLst>
                <a:gd name="adj1" fmla="val -58426"/>
                <a:gd name="adj2" fmla="val 67295"/>
              </a:avLst>
            </a:prstGeom>
            <a:blipFill rotWithShape="1">
              <a:blip r:embed="rId4"/>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1" name="Someday, oldest son this will all be yours"/>
            <p:cNvSpPr txBox="1"/>
            <p:nvPr/>
          </p:nvSpPr>
          <p:spPr>
            <a:xfrm>
              <a:off x="826979" y="356591"/>
              <a:ext cx="3819569" cy="2126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p>
              <a:pPr algn="l" defTabSz="1643061">
                <a:defRPr sz="4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Someday, oldest son this will all be yours</a:t>
              </a:r>
            </a:p>
          </p:txBody>
        </p:sp>
      </p:grpSp>
      <p:grpSp>
        <p:nvGrpSpPr>
          <p:cNvPr id="525" name="Thanks, Dad."/>
          <p:cNvGrpSpPr/>
          <p:nvPr/>
        </p:nvGrpSpPr>
        <p:grpSpPr>
          <a:xfrm>
            <a:off x="10632902" y="8948594"/>
            <a:ext cx="5213747" cy="1893095"/>
            <a:chOff x="0" y="0"/>
            <a:chExt cx="5213746" cy="1893093"/>
          </a:xfrm>
        </p:grpSpPr>
        <p:sp>
          <p:nvSpPr>
            <p:cNvPr id="523" name="Quote Bubble"/>
            <p:cNvSpPr/>
            <p:nvPr/>
          </p:nvSpPr>
          <p:spPr>
            <a:xfrm>
              <a:off x="0" y="0"/>
              <a:ext cx="5213747" cy="1893094"/>
            </a:xfrm>
            <a:prstGeom prst="wedgeEllipseCallout">
              <a:avLst>
                <a:gd name="adj1" fmla="val 7638"/>
                <a:gd name="adj2" fmla="val -175334"/>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4" name="Thanks, Dad."/>
            <p:cNvSpPr txBox="1"/>
            <p:nvPr/>
          </p:nvSpPr>
          <p:spPr>
            <a:xfrm>
              <a:off x="788935" y="556418"/>
              <a:ext cx="3635876" cy="780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Thanks, Dad.</a:t>
              </a:r>
            </a:p>
          </p:txBody>
        </p:sp>
      </p:grpSp>
      <p:grpSp>
        <p:nvGrpSpPr>
          <p:cNvPr id="528" name="What about me?"/>
          <p:cNvGrpSpPr/>
          <p:nvPr/>
        </p:nvGrpSpPr>
        <p:grpSpPr>
          <a:xfrm>
            <a:off x="12948370" y="8005229"/>
            <a:ext cx="5768579" cy="1162953"/>
            <a:chOff x="0" y="0"/>
            <a:chExt cx="5768578" cy="1162951"/>
          </a:xfrm>
        </p:grpSpPr>
        <p:sp>
          <p:nvSpPr>
            <p:cNvPr id="526" name="Quote Bubble"/>
            <p:cNvSpPr/>
            <p:nvPr/>
          </p:nvSpPr>
          <p:spPr>
            <a:xfrm>
              <a:off x="0" y="0"/>
              <a:ext cx="5768579" cy="1162952"/>
            </a:xfrm>
            <a:prstGeom prst="wedgeEllipseCallout">
              <a:avLst>
                <a:gd name="adj1" fmla="val 38374"/>
                <a:gd name="adj2" fmla="val -135722"/>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7" name="What about me?"/>
            <p:cNvSpPr txBox="1"/>
            <p:nvPr/>
          </p:nvSpPr>
          <p:spPr>
            <a:xfrm>
              <a:off x="870187" y="235797"/>
              <a:ext cx="4028204" cy="691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What about me?</a:t>
              </a:r>
            </a:p>
          </p:txBody>
        </p:sp>
      </p:grpSp>
      <p:grpSp>
        <p:nvGrpSpPr>
          <p:cNvPr id="531" name="What about me?"/>
          <p:cNvGrpSpPr/>
          <p:nvPr/>
        </p:nvGrpSpPr>
        <p:grpSpPr>
          <a:xfrm>
            <a:off x="18237896" y="3684920"/>
            <a:ext cx="5098094" cy="1009997"/>
            <a:chOff x="0" y="0"/>
            <a:chExt cx="5098093" cy="1009996"/>
          </a:xfrm>
        </p:grpSpPr>
        <p:sp>
          <p:nvSpPr>
            <p:cNvPr id="529" name="Quote Bubble"/>
            <p:cNvSpPr/>
            <p:nvPr/>
          </p:nvSpPr>
          <p:spPr>
            <a:xfrm>
              <a:off x="0" y="0"/>
              <a:ext cx="5098094" cy="1009997"/>
            </a:xfrm>
            <a:prstGeom prst="wedgeEllipseCallout">
              <a:avLst>
                <a:gd name="adj1" fmla="val -16215"/>
                <a:gd name="adj2" fmla="val 147028"/>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0" name="What about me?"/>
            <p:cNvSpPr txBox="1"/>
            <p:nvPr/>
          </p:nvSpPr>
          <p:spPr>
            <a:xfrm>
              <a:off x="771997" y="159320"/>
              <a:ext cx="3554100" cy="6913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What about me?</a:t>
              </a:r>
            </a:p>
          </p:txBody>
        </p:sp>
      </p:grpSp>
      <p:grpSp>
        <p:nvGrpSpPr>
          <p:cNvPr id="534" name="What about me?"/>
          <p:cNvGrpSpPr/>
          <p:nvPr/>
        </p:nvGrpSpPr>
        <p:grpSpPr>
          <a:xfrm>
            <a:off x="11135638" y="774010"/>
            <a:ext cx="5940895" cy="954583"/>
            <a:chOff x="0" y="0"/>
            <a:chExt cx="5940893" cy="954582"/>
          </a:xfrm>
        </p:grpSpPr>
        <p:sp>
          <p:nvSpPr>
            <p:cNvPr id="532" name="Quote Bubble"/>
            <p:cNvSpPr/>
            <p:nvPr/>
          </p:nvSpPr>
          <p:spPr>
            <a:xfrm>
              <a:off x="0" y="0"/>
              <a:ext cx="5940894" cy="954583"/>
            </a:xfrm>
            <a:prstGeom prst="wedgeEllipseCallout">
              <a:avLst>
                <a:gd name="adj1" fmla="val 68327"/>
                <a:gd name="adj2" fmla="val 353565"/>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3" name="What about me?"/>
            <p:cNvSpPr txBox="1"/>
            <p:nvPr/>
          </p:nvSpPr>
          <p:spPr>
            <a:xfrm>
              <a:off x="895424" y="131613"/>
              <a:ext cx="4150046" cy="691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What about me?</a:t>
              </a:r>
            </a:p>
          </p:txBody>
        </p:sp>
      </p:grpSp>
      <p:grpSp>
        <p:nvGrpSpPr>
          <p:cNvPr id="537" name="What about me?"/>
          <p:cNvGrpSpPr/>
          <p:nvPr/>
        </p:nvGrpSpPr>
        <p:grpSpPr>
          <a:xfrm>
            <a:off x="18237896" y="7064679"/>
            <a:ext cx="5912283" cy="940551"/>
            <a:chOff x="0" y="0"/>
            <a:chExt cx="5912282" cy="940549"/>
          </a:xfrm>
        </p:grpSpPr>
        <p:sp>
          <p:nvSpPr>
            <p:cNvPr id="535" name="Quote Bubble"/>
            <p:cNvSpPr/>
            <p:nvPr/>
          </p:nvSpPr>
          <p:spPr>
            <a:xfrm>
              <a:off x="0" y="0"/>
              <a:ext cx="5912283" cy="940550"/>
            </a:xfrm>
            <a:prstGeom prst="wedgeEllipseCallout">
              <a:avLst>
                <a:gd name="adj1" fmla="val -35221"/>
                <a:gd name="adj2" fmla="val -102392"/>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6" name="What about me?"/>
            <p:cNvSpPr txBox="1"/>
            <p:nvPr/>
          </p:nvSpPr>
          <p:spPr>
            <a:xfrm>
              <a:off x="891233" y="124596"/>
              <a:ext cx="4129816" cy="6913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What about me?</a:t>
              </a:r>
            </a:p>
          </p:txBody>
        </p:sp>
      </p:grpSp>
      <p:pic>
        <p:nvPicPr>
          <p:cNvPr id="538" name="8511660-king-alfred-the-great-849-899-on-engraving-from-the-1800s-king-of-the-anglo-saxon-kingdom-of-wessex-.png" descr="8511660-king-alfred-the-great-849-899-on-engraving-from-the-1800s-king-of-the-anglo-saxon-kingdom-of-wessex-.png"/>
          <p:cNvPicPr>
            <a:picLocks noChangeAspect="1"/>
          </p:cNvPicPr>
          <p:nvPr/>
        </p:nvPicPr>
        <p:blipFill>
          <a:blip r:embed="rId6"/>
          <a:stretch>
            <a:fillRect/>
          </a:stretch>
        </p:blipFill>
        <p:spPr>
          <a:xfrm>
            <a:off x="1200227" y="1728591"/>
            <a:ext cx="6263816" cy="7016203"/>
          </a:xfrm>
          <a:prstGeom prst="rect">
            <a:avLst/>
          </a:prstGeom>
          <a:ln w="12700">
            <a:miter lim="400000"/>
          </a:ln>
        </p:spPr>
      </p:pic>
      <p:grpSp>
        <p:nvGrpSpPr>
          <p:cNvPr id="541" name="What about me?"/>
          <p:cNvGrpSpPr/>
          <p:nvPr/>
        </p:nvGrpSpPr>
        <p:grpSpPr>
          <a:xfrm>
            <a:off x="5632153" y="8336905"/>
            <a:ext cx="5768581" cy="1042953"/>
            <a:chOff x="0" y="0"/>
            <a:chExt cx="5768580" cy="1042952"/>
          </a:xfrm>
        </p:grpSpPr>
        <p:sp>
          <p:nvSpPr>
            <p:cNvPr id="539" name="Quote Bubble"/>
            <p:cNvSpPr/>
            <p:nvPr/>
          </p:nvSpPr>
          <p:spPr>
            <a:xfrm>
              <a:off x="0" y="0"/>
              <a:ext cx="5768581" cy="1042953"/>
            </a:xfrm>
            <a:prstGeom prst="wedgeEllipseCallout">
              <a:avLst>
                <a:gd name="adj1" fmla="val 69319"/>
                <a:gd name="adj2" fmla="val -262536"/>
              </a:avLst>
            </a:prstGeom>
            <a:blipFill rotWithShape="1">
              <a:blip r:embed="rId5"/>
              <a:srcRect/>
              <a:tile tx="0" ty="0" sx="100000" sy="100000" flip="none" algn="tl"/>
            </a:blipFill>
            <a:ln w="50800" cap="flat">
              <a:solidFill>
                <a:srgbClr val="000000"/>
              </a:solidFill>
              <a:prstDash val="solid"/>
              <a:miter lim="400000"/>
            </a:ln>
            <a:effectLst/>
          </p:spPr>
          <p:txBody>
            <a:bodyPr wrap="square" lIns="91439" tIns="91439" rIns="91439" bIns="91439" numCol="1" anchor="ctr">
              <a:noAutofit/>
            </a:bodyPr>
            <a:lstStyle/>
            <a:p>
              <a:pPr algn="l" defTabSz="1643061">
                <a:defRPr sz="92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0" name="What about me?"/>
            <p:cNvSpPr txBox="1"/>
            <p:nvPr/>
          </p:nvSpPr>
          <p:spPr>
            <a:xfrm>
              <a:off x="870187" y="175798"/>
              <a:ext cx="4028206" cy="691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7" tIns="53577" rIns="53577" bIns="53577" numCol="1" anchor="ctr">
              <a:spAutoFit/>
            </a:bodyPr>
            <a:lstStyle>
              <a:lvl1pPr algn="l" defTabSz="1643061">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What about me?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22"/>
                                        </p:tgtEl>
                                        <p:attrNameLst>
                                          <p:attrName>style.visibility</p:attrName>
                                        </p:attrNameLst>
                                      </p:cBhvr>
                                      <p:to>
                                        <p:strVal val="visible"/>
                                      </p:to>
                                    </p:set>
                                    <p:animEffect transition="in" filter="fade">
                                      <p:cBhvr>
                                        <p:cTn id="7" dur="10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25"/>
                                        </p:tgtEl>
                                        <p:attrNameLst>
                                          <p:attrName>style.visibility</p:attrName>
                                        </p:attrNameLst>
                                      </p:cBhvr>
                                      <p:to>
                                        <p:strVal val="visible"/>
                                      </p:to>
                                    </p:set>
                                    <p:animEffect transition="in" filter="fade">
                                      <p:cBhvr>
                                        <p:cTn id="12" dur="1000"/>
                                        <p:tgtEl>
                                          <p:spTgt spid="525"/>
                                        </p:tgtEl>
                                      </p:cBhvr>
                                    </p:animEffect>
                                  </p:childTnLst>
                                </p:cTn>
                              </p:par>
                            </p:childTnLst>
                          </p:cTn>
                        </p:par>
                        <p:par>
                          <p:cTn id="13" fill="hold">
                            <p:stCondLst>
                              <p:cond delay="1000"/>
                            </p:stCondLst>
                            <p:childTnLst>
                              <p:par>
                                <p:cTn id="14" presetID="10" presetClass="entr" fill="hold" grpId="3" nodeType="afterEffect">
                                  <p:stCondLst>
                                    <p:cond delay="0"/>
                                  </p:stCondLst>
                                  <p:iterate>
                                    <p:tmAbs val="0"/>
                                  </p:iterate>
                                  <p:childTnLst>
                                    <p:set>
                                      <p:cBhvr>
                                        <p:cTn id="15" fill="hold"/>
                                        <p:tgtEl>
                                          <p:spTgt spid="537"/>
                                        </p:tgtEl>
                                        <p:attrNameLst>
                                          <p:attrName>style.visibility</p:attrName>
                                        </p:attrNameLst>
                                      </p:cBhvr>
                                      <p:to>
                                        <p:strVal val="visible"/>
                                      </p:to>
                                    </p:set>
                                    <p:animEffect transition="in" filter="fade">
                                      <p:cBhvr>
                                        <p:cTn id="16" dur="1000"/>
                                        <p:tgtEl>
                                          <p:spTgt spid="537"/>
                                        </p:tgtEl>
                                      </p:cBhvr>
                                    </p:animEffect>
                                  </p:childTnLst>
                                </p:cTn>
                              </p:par>
                            </p:childTnLst>
                          </p:cTn>
                        </p:par>
                        <p:par>
                          <p:cTn id="17" fill="hold">
                            <p:stCondLst>
                              <p:cond delay="2000"/>
                            </p:stCondLst>
                            <p:childTnLst>
                              <p:par>
                                <p:cTn id="18" presetID="10" presetClass="entr" fill="hold" grpId="4" nodeType="afterEffect">
                                  <p:stCondLst>
                                    <p:cond delay="0"/>
                                  </p:stCondLst>
                                  <p:iterate>
                                    <p:tmAbs val="0"/>
                                  </p:iterate>
                                  <p:childTnLst>
                                    <p:set>
                                      <p:cBhvr>
                                        <p:cTn id="19" fill="hold"/>
                                        <p:tgtEl>
                                          <p:spTgt spid="528"/>
                                        </p:tgtEl>
                                        <p:attrNameLst>
                                          <p:attrName>style.visibility</p:attrName>
                                        </p:attrNameLst>
                                      </p:cBhvr>
                                      <p:to>
                                        <p:strVal val="visible"/>
                                      </p:to>
                                    </p:set>
                                    <p:animEffect transition="in" filter="fade">
                                      <p:cBhvr>
                                        <p:cTn id="20" dur="1000"/>
                                        <p:tgtEl>
                                          <p:spTgt spid="528"/>
                                        </p:tgtEl>
                                      </p:cBhvr>
                                    </p:animEffect>
                                  </p:childTnLst>
                                </p:cTn>
                              </p:par>
                            </p:childTnLst>
                          </p:cTn>
                        </p:par>
                        <p:par>
                          <p:cTn id="21" fill="hold">
                            <p:stCondLst>
                              <p:cond delay="3000"/>
                            </p:stCondLst>
                            <p:childTnLst>
                              <p:par>
                                <p:cTn id="22" presetID="10" presetClass="entr" fill="hold" grpId="5" nodeType="afterEffect">
                                  <p:stCondLst>
                                    <p:cond delay="0"/>
                                  </p:stCondLst>
                                  <p:iterate>
                                    <p:tmAbs val="0"/>
                                  </p:iterate>
                                  <p:childTnLst>
                                    <p:set>
                                      <p:cBhvr>
                                        <p:cTn id="23" fill="hold"/>
                                        <p:tgtEl>
                                          <p:spTgt spid="531"/>
                                        </p:tgtEl>
                                        <p:attrNameLst>
                                          <p:attrName>style.visibility</p:attrName>
                                        </p:attrNameLst>
                                      </p:cBhvr>
                                      <p:to>
                                        <p:strVal val="visible"/>
                                      </p:to>
                                    </p:set>
                                    <p:animEffect transition="in" filter="fade">
                                      <p:cBhvr>
                                        <p:cTn id="24" dur="1000"/>
                                        <p:tgtEl>
                                          <p:spTgt spid="531"/>
                                        </p:tgtEl>
                                      </p:cBhvr>
                                    </p:animEffect>
                                  </p:childTnLst>
                                </p:cTn>
                              </p:par>
                            </p:childTnLst>
                          </p:cTn>
                        </p:par>
                        <p:par>
                          <p:cTn id="25" fill="hold">
                            <p:stCondLst>
                              <p:cond delay="4000"/>
                            </p:stCondLst>
                            <p:childTnLst>
                              <p:par>
                                <p:cTn id="26" presetID="10" presetClass="entr" fill="hold" grpId="6" nodeType="afterEffect">
                                  <p:stCondLst>
                                    <p:cond delay="0"/>
                                  </p:stCondLst>
                                  <p:iterate>
                                    <p:tmAbs val="0"/>
                                  </p:iterate>
                                  <p:childTnLst>
                                    <p:set>
                                      <p:cBhvr>
                                        <p:cTn id="27" fill="hold"/>
                                        <p:tgtEl>
                                          <p:spTgt spid="541"/>
                                        </p:tgtEl>
                                        <p:attrNameLst>
                                          <p:attrName>style.visibility</p:attrName>
                                        </p:attrNameLst>
                                      </p:cBhvr>
                                      <p:to>
                                        <p:strVal val="visible"/>
                                      </p:to>
                                    </p:set>
                                    <p:animEffect transition="in" filter="fade">
                                      <p:cBhvr>
                                        <p:cTn id="28" dur="1000"/>
                                        <p:tgtEl>
                                          <p:spTgt spid="541"/>
                                        </p:tgtEl>
                                      </p:cBhvr>
                                    </p:animEffect>
                                  </p:childTnLst>
                                </p:cTn>
                              </p:par>
                            </p:childTnLst>
                          </p:cTn>
                        </p:par>
                        <p:par>
                          <p:cTn id="29" fill="hold">
                            <p:stCondLst>
                              <p:cond delay="5000"/>
                            </p:stCondLst>
                            <p:childTnLst>
                              <p:par>
                                <p:cTn id="30" presetID="10" presetClass="entr" fill="hold" grpId="7" nodeType="afterEffect">
                                  <p:stCondLst>
                                    <p:cond delay="0"/>
                                  </p:stCondLst>
                                  <p:iterate>
                                    <p:tmAbs val="0"/>
                                  </p:iterate>
                                  <p:childTnLst>
                                    <p:set>
                                      <p:cBhvr>
                                        <p:cTn id="31" fill="hold"/>
                                        <p:tgtEl>
                                          <p:spTgt spid="534"/>
                                        </p:tgtEl>
                                        <p:attrNameLst>
                                          <p:attrName>style.visibility</p:attrName>
                                        </p:attrNameLst>
                                      </p:cBhvr>
                                      <p:to>
                                        <p:strVal val="visible"/>
                                      </p:to>
                                    </p:set>
                                    <p:animEffect transition="in" filter="fade">
                                      <p:cBhvr>
                                        <p:cTn id="32"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1" animBg="1" advAuto="0"/>
      <p:bldP spid="525" grpId="2" animBg="1" advAuto="0"/>
      <p:bldP spid="528" grpId="4" animBg="1" advAuto="0"/>
      <p:bldP spid="531" grpId="5" animBg="1" advAuto="0"/>
      <p:bldP spid="534" grpId="7" animBg="1" advAuto="0"/>
      <p:bldP spid="537" grpId="3" animBg="1" advAuto="0"/>
      <p:bldP spid="541" grpId="6"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tatute of Wills"/>
          <p:cNvSpPr txBox="1"/>
          <p:nvPr/>
        </p:nvSpPr>
        <p:spPr>
          <a:xfrm>
            <a:off x="6397702" y="10473998"/>
            <a:ext cx="11633845"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643061">
              <a:defRPr sz="13400" b="0">
                <a:latin typeface="Helvetica"/>
                <a:ea typeface="Helvetica"/>
                <a:cs typeface="Helvetica"/>
                <a:sym typeface="Helvetica"/>
              </a:defRPr>
            </a:lvl1pPr>
          </a:lstStyle>
          <a:p>
            <a:r>
              <a:t>Statute of Wills</a:t>
            </a:r>
          </a:p>
        </p:txBody>
      </p:sp>
      <p:sp>
        <p:nvSpPr>
          <p:cNvPr id="546" name="1540"/>
          <p:cNvSpPr txBox="1"/>
          <p:nvPr/>
        </p:nvSpPr>
        <p:spPr>
          <a:xfrm>
            <a:off x="9281530" y="749301"/>
            <a:ext cx="5826870" cy="3180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20200" b="0">
                <a:latin typeface="Helvetica"/>
                <a:ea typeface="Helvetica"/>
                <a:cs typeface="Helvetica"/>
                <a:sym typeface="Helvetica"/>
              </a:defRPr>
            </a:lvl1pPr>
          </a:lstStyle>
          <a:p>
            <a:r>
              <a:t>1540</a:t>
            </a:r>
          </a:p>
        </p:txBody>
      </p:sp>
      <p:pic>
        <p:nvPicPr>
          <p:cNvPr id="547" name="henry.png" descr="henry.png"/>
          <p:cNvPicPr>
            <a:picLocks noChangeAspect="1"/>
          </p:cNvPicPr>
          <p:nvPr/>
        </p:nvPicPr>
        <p:blipFill>
          <a:blip r:embed="rId3"/>
          <a:stretch>
            <a:fillRect/>
          </a:stretch>
        </p:blipFill>
        <p:spPr>
          <a:xfrm>
            <a:off x="9602389" y="3926037"/>
            <a:ext cx="5232799" cy="63788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238871453_3be57fdfc2_z.png" descr="238871453_3be57fdfc2_z.png"/>
          <p:cNvPicPr>
            <a:picLocks noChangeAspect="1"/>
          </p:cNvPicPr>
          <p:nvPr/>
        </p:nvPicPr>
        <p:blipFill>
          <a:blip r:embed="rId3"/>
          <a:stretch>
            <a:fillRect/>
          </a:stretch>
        </p:blipFill>
        <p:spPr>
          <a:xfrm>
            <a:off x="7724640" y="3841877"/>
            <a:ext cx="8934720" cy="5947173"/>
          </a:xfrm>
          <a:prstGeom prst="rect">
            <a:avLst/>
          </a:prstGeom>
          <a:ln w="12700">
            <a:miter lim="400000"/>
          </a:ln>
        </p:spPr>
      </p:pic>
      <p:pic>
        <p:nvPicPr>
          <p:cNvPr id="552" name="WilliamShakespeareBust.png" descr="WilliamShakespeareBust.png"/>
          <p:cNvPicPr>
            <a:picLocks noChangeAspect="1"/>
          </p:cNvPicPr>
          <p:nvPr/>
        </p:nvPicPr>
        <p:blipFill>
          <a:blip r:embed="rId4"/>
          <a:stretch>
            <a:fillRect/>
          </a:stretch>
        </p:blipFill>
        <p:spPr>
          <a:xfrm>
            <a:off x="725081" y="8088263"/>
            <a:ext cx="3083402" cy="5142218"/>
          </a:xfrm>
          <a:custGeom>
            <a:avLst/>
            <a:gdLst/>
            <a:ahLst/>
            <a:cxnLst>
              <a:cxn ang="0">
                <a:pos x="wd2" y="hd2"/>
              </a:cxn>
              <a:cxn ang="5400000">
                <a:pos x="wd2" y="hd2"/>
              </a:cxn>
              <a:cxn ang="10800000">
                <a:pos x="wd2" y="hd2"/>
              </a:cxn>
              <a:cxn ang="16200000">
                <a:pos x="wd2" y="hd2"/>
              </a:cxn>
            </a:cxnLst>
            <a:rect l="0" t="0" r="r" b="b"/>
            <a:pathLst>
              <a:path w="21592" h="21569" extrusionOk="0">
                <a:moveTo>
                  <a:pt x="9846" y="0"/>
                </a:moveTo>
                <a:cubicBezTo>
                  <a:pt x="9522" y="-1"/>
                  <a:pt x="9201" y="7"/>
                  <a:pt x="9165" y="25"/>
                </a:cubicBezTo>
                <a:cubicBezTo>
                  <a:pt x="9127" y="43"/>
                  <a:pt x="9016" y="50"/>
                  <a:pt x="8923" y="40"/>
                </a:cubicBezTo>
                <a:cubicBezTo>
                  <a:pt x="8604" y="5"/>
                  <a:pt x="8284" y="-2"/>
                  <a:pt x="8103" y="22"/>
                </a:cubicBezTo>
                <a:cubicBezTo>
                  <a:pt x="7996" y="37"/>
                  <a:pt x="7885" y="34"/>
                  <a:pt x="7826" y="15"/>
                </a:cubicBezTo>
                <a:cubicBezTo>
                  <a:pt x="7747" y="-10"/>
                  <a:pt x="7691" y="-5"/>
                  <a:pt x="7578" y="45"/>
                </a:cubicBezTo>
                <a:cubicBezTo>
                  <a:pt x="7457" y="99"/>
                  <a:pt x="7419" y="105"/>
                  <a:pt x="7370" y="70"/>
                </a:cubicBezTo>
                <a:cubicBezTo>
                  <a:pt x="7315" y="30"/>
                  <a:pt x="7056" y="-19"/>
                  <a:pt x="7056" y="10"/>
                </a:cubicBezTo>
                <a:cubicBezTo>
                  <a:pt x="7056" y="18"/>
                  <a:pt x="7079" y="51"/>
                  <a:pt x="7109" y="85"/>
                </a:cubicBezTo>
                <a:cubicBezTo>
                  <a:pt x="7179" y="163"/>
                  <a:pt x="7034" y="205"/>
                  <a:pt x="6886" y="150"/>
                </a:cubicBezTo>
                <a:cubicBezTo>
                  <a:pt x="6767" y="105"/>
                  <a:pt x="6686" y="127"/>
                  <a:pt x="6686" y="205"/>
                </a:cubicBezTo>
                <a:cubicBezTo>
                  <a:pt x="6686" y="274"/>
                  <a:pt x="6448" y="377"/>
                  <a:pt x="6342" y="353"/>
                </a:cubicBezTo>
                <a:cubicBezTo>
                  <a:pt x="6301" y="343"/>
                  <a:pt x="6221" y="362"/>
                  <a:pt x="6164" y="396"/>
                </a:cubicBezTo>
                <a:cubicBezTo>
                  <a:pt x="6108" y="430"/>
                  <a:pt x="6002" y="458"/>
                  <a:pt x="5933" y="458"/>
                </a:cubicBezTo>
                <a:cubicBezTo>
                  <a:pt x="5864" y="458"/>
                  <a:pt x="5798" y="476"/>
                  <a:pt x="5786" y="498"/>
                </a:cubicBezTo>
                <a:cubicBezTo>
                  <a:pt x="5774" y="519"/>
                  <a:pt x="5695" y="536"/>
                  <a:pt x="5611" y="536"/>
                </a:cubicBezTo>
                <a:cubicBezTo>
                  <a:pt x="5478" y="536"/>
                  <a:pt x="5460" y="548"/>
                  <a:pt x="5458" y="628"/>
                </a:cubicBezTo>
                <a:cubicBezTo>
                  <a:pt x="5457" y="692"/>
                  <a:pt x="5420" y="729"/>
                  <a:pt x="5338" y="751"/>
                </a:cubicBezTo>
                <a:cubicBezTo>
                  <a:pt x="5274" y="768"/>
                  <a:pt x="5172" y="829"/>
                  <a:pt x="5113" y="886"/>
                </a:cubicBezTo>
                <a:cubicBezTo>
                  <a:pt x="5011" y="985"/>
                  <a:pt x="4945" y="1005"/>
                  <a:pt x="4746" y="994"/>
                </a:cubicBezTo>
                <a:cubicBezTo>
                  <a:pt x="4694" y="991"/>
                  <a:pt x="4663" y="1010"/>
                  <a:pt x="4666" y="1044"/>
                </a:cubicBezTo>
                <a:cubicBezTo>
                  <a:pt x="4675" y="1138"/>
                  <a:pt x="4552" y="1310"/>
                  <a:pt x="4491" y="1287"/>
                </a:cubicBezTo>
                <a:cubicBezTo>
                  <a:pt x="4461" y="1276"/>
                  <a:pt x="4395" y="1287"/>
                  <a:pt x="4349" y="1310"/>
                </a:cubicBezTo>
                <a:cubicBezTo>
                  <a:pt x="4260" y="1354"/>
                  <a:pt x="4108" y="1541"/>
                  <a:pt x="4102" y="1613"/>
                </a:cubicBezTo>
                <a:cubicBezTo>
                  <a:pt x="4100" y="1637"/>
                  <a:pt x="4018" y="1683"/>
                  <a:pt x="3918" y="1715"/>
                </a:cubicBezTo>
                <a:cubicBezTo>
                  <a:pt x="3797" y="1754"/>
                  <a:pt x="3736" y="1796"/>
                  <a:pt x="3735" y="1843"/>
                </a:cubicBezTo>
                <a:cubicBezTo>
                  <a:pt x="3734" y="1884"/>
                  <a:pt x="3669" y="1937"/>
                  <a:pt x="3574" y="1976"/>
                </a:cubicBezTo>
                <a:cubicBezTo>
                  <a:pt x="3487" y="2011"/>
                  <a:pt x="3409" y="2054"/>
                  <a:pt x="3401" y="2071"/>
                </a:cubicBezTo>
                <a:cubicBezTo>
                  <a:pt x="3375" y="2126"/>
                  <a:pt x="3167" y="2244"/>
                  <a:pt x="3096" y="2244"/>
                </a:cubicBezTo>
                <a:cubicBezTo>
                  <a:pt x="3012" y="2244"/>
                  <a:pt x="3007" y="2282"/>
                  <a:pt x="3085" y="2329"/>
                </a:cubicBezTo>
                <a:cubicBezTo>
                  <a:pt x="3126" y="2353"/>
                  <a:pt x="3064" y="2414"/>
                  <a:pt x="2865" y="2547"/>
                </a:cubicBezTo>
                <a:cubicBezTo>
                  <a:pt x="2714" y="2648"/>
                  <a:pt x="2570" y="2736"/>
                  <a:pt x="2546" y="2745"/>
                </a:cubicBezTo>
                <a:cubicBezTo>
                  <a:pt x="2522" y="2755"/>
                  <a:pt x="2507" y="2830"/>
                  <a:pt x="2512" y="2910"/>
                </a:cubicBezTo>
                <a:cubicBezTo>
                  <a:pt x="2517" y="2989"/>
                  <a:pt x="2494" y="3075"/>
                  <a:pt x="2462" y="3098"/>
                </a:cubicBezTo>
                <a:cubicBezTo>
                  <a:pt x="2430" y="3121"/>
                  <a:pt x="2407" y="3188"/>
                  <a:pt x="2407" y="3248"/>
                </a:cubicBezTo>
                <a:cubicBezTo>
                  <a:pt x="2406" y="3404"/>
                  <a:pt x="2399" y="3522"/>
                  <a:pt x="2382" y="3699"/>
                </a:cubicBezTo>
                <a:cubicBezTo>
                  <a:pt x="2374" y="3795"/>
                  <a:pt x="2394" y="3884"/>
                  <a:pt x="2440" y="3927"/>
                </a:cubicBezTo>
                <a:cubicBezTo>
                  <a:pt x="2492" y="3976"/>
                  <a:pt x="2508" y="4036"/>
                  <a:pt x="2482" y="4130"/>
                </a:cubicBezTo>
                <a:cubicBezTo>
                  <a:pt x="2461" y="4204"/>
                  <a:pt x="2438" y="4365"/>
                  <a:pt x="2432" y="4490"/>
                </a:cubicBezTo>
                <a:cubicBezTo>
                  <a:pt x="2425" y="4615"/>
                  <a:pt x="2401" y="4727"/>
                  <a:pt x="2382" y="4738"/>
                </a:cubicBezTo>
                <a:cubicBezTo>
                  <a:pt x="2364" y="4749"/>
                  <a:pt x="2377" y="4780"/>
                  <a:pt x="2412" y="4806"/>
                </a:cubicBezTo>
                <a:cubicBezTo>
                  <a:pt x="2527" y="4889"/>
                  <a:pt x="2607" y="5070"/>
                  <a:pt x="2554" y="5129"/>
                </a:cubicBezTo>
                <a:cubicBezTo>
                  <a:pt x="2487" y="5205"/>
                  <a:pt x="2489" y="6191"/>
                  <a:pt x="2557" y="6191"/>
                </a:cubicBezTo>
                <a:cubicBezTo>
                  <a:pt x="2586" y="6191"/>
                  <a:pt x="2647" y="6246"/>
                  <a:pt x="2693" y="6314"/>
                </a:cubicBezTo>
                <a:cubicBezTo>
                  <a:pt x="2739" y="6383"/>
                  <a:pt x="2798" y="6441"/>
                  <a:pt x="2823" y="6441"/>
                </a:cubicBezTo>
                <a:cubicBezTo>
                  <a:pt x="2848" y="6441"/>
                  <a:pt x="2902" y="6481"/>
                  <a:pt x="2943" y="6529"/>
                </a:cubicBezTo>
                <a:cubicBezTo>
                  <a:pt x="2984" y="6577"/>
                  <a:pt x="3154" y="6695"/>
                  <a:pt x="3318" y="6792"/>
                </a:cubicBezTo>
                <a:cubicBezTo>
                  <a:pt x="3550" y="6930"/>
                  <a:pt x="3607" y="6981"/>
                  <a:pt x="3574" y="7025"/>
                </a:cubicBezTo>
                <a:cubicBezTo>
                  <a:pt x="3502" y="7122"/>
                  <a:pt x="3506" y="7188"/>
                  <a:pt x="3585" y="7170"/>
                </a:cubicBezTo>
                <a:cubicBezTo>
                  <a:pt x="3682" y="7148"/>
                  <a:pt x="3877" y="7254"/>
                  <a:pt x="3841" y="7310"/>
                </a:cubicBezTo>
                <a:cubicBezTo>
                  <a:pt x="3813" y="7354"/>
                  <a:pt x="4848" y="7992"/>
                  <a:pt x="5141" y="8112"/>
                </a:cubicBezTo>
                <a:cubicBezTo>
                  <a:pt x="5254" y="8158"/>
                  <a:pt x="5271" y="8177"/>
                  <a:pt x="5222" y="8212"/>
                </a:cubicBezTo>
                <a:cubicBezTo>
                  <a:pt x="5188" y="8237"/>
                  <a:pt x="5126" y="8257"/>
                  <a:pt x="5086" y="8257"/>
                </a:cubicBezTo>
                <a:cubicBezTo>
                  <a:pt x="5046" y="8257"/>
                  <a:pt x="5013" y="8284"/>
                  <a:pt x="5013" y="8317"/>
                </a:cubicBezTo>
                <a:cubicBezTo>
                  <a:pt x="5013" y="8408"/>
                  <a:pt x="4917" y="8427"/>
                  <a:pt x="4788" y="8362"/>
                </a:cubicBezTo>
                <a:cubicBezTo>
                  <a:pt x="4676" y="8305"/>
                  <a:pt x="4677" y="8305"/>
                  <a:pt x="4763" y="8367"/>
                </a:cubicBezTo>
                <a:cubicBezTo>
                  <a:pt x="4827" y="8412"/>
                  <a:pt x="4839" y="8459"/>
                  <a:pt x="4813" y="8533"/>
                </a:cubicBezTo>
                <a:cubicBezTo>
                  <a:pt x="4772" y="8654"/>
                  <a:pt x="4690" y="8667"/>
                  <a:pt x="4641" y="8563"/>
                </a:cubicBezTo>
                <a:cubicBezTo>
                  <a:pt x="4617" y="8512"/>
                  <a:pt x="4606" y="8536"/>
                  <a:pt x="4602" y="8638"/>
                </a:cubicBezTo>
                <a:cubicBezTo>
                  <a:pt x="4596" y="8808"/>
                  <a:pt x="4448" y="8919"/>
                  <a:pt x="4316" y="8853"/>
                </a:cubicBezTo>
                <a:cubicBezTo>
                  <a:pt x="4252" y="8821"/>
                  <a:pt x="4206" y="8835"/>
                  <a:pt x="4068" y="8928"/>
                </a:cubicBezTo>
                <a:cubicBezTo>
                  <a:pt x="3951" y="9008"/>
                  <a:pt x="3874" y="9037"/>
                  <a:pt x="3804" y="9024"/>
                </a:cubicBezTo>
                <a:cubicBezTo>
                  <a:pt x="3734" y="9011"/>
                  <a:pt x="3715" y="9018"/>
                  <a:pt x="3735" y="9049"/>
                </a:cubicBezTo>
                <a:cubicBezTo>
                  <a:pt x="3765" y="9096"/>
                  <a:pt x="3555" y="9196"/>
                  <a:pt x="3426" y="9196"/>
                </a:cubicBezTo>
                <a:cubicBezTo>
                  <a:pt x="3386" y="9196"/>
                  <a:pt x="3325" y="9218"/>
                  <a:pt x="3290" y="9244"/>
                </a:cubicBezTo>
                <a:cubicBezTo>
                  <a:pt x="3248" y="9274"/>
                  <a:pt x="3176" y="9281"/>
                  <a:pt x="3076" y="9269"/>
                </a:cubicBezTo>
                <a:cubicBezTo>
                  <a:pt x="2980" y="9258"/>
                  <a:pt x="2923" y="9266"/>
                  <a:pt x="2923" y="9289"/>
                </a:cubicBezTo>
                <a:cubicBezTo>
                  <a:pt x="2923" y="9357"/>
                  <a:pt x="2915" y="9370"/>
                  <a:pt x="2848" y="9417"/>
                </a:cubicBezTo>
                <a:cubicBezTo>
                  <a:pt x="2811" y="9443"/>
                  <a:pt x="2766" y="9489"/>
                  <a:pt x="2746" y="9522"/>
                </a:cubicBezTo>
                <a:cubicBezTo>
                  <a:pt x="2719" y="9568"/>
                  <a:pt x="2694" y="9575"/>
                  <a:pt x="2648" y="9547"/>
                </a:cubicBezTo>
                <a:cubicBezTo>
                  <a:pt x="2545" y="9485"/>
                  <a:pt x="2507" y="9505"/>
                  <a:pt x="2507" y="9617"/>
                </a:cubicBezTo>
                <a:cubicBezTo>
                  <a:pt x="2507" y="9731"/>
                  <a:pt x="2457" y="9765"/>
                  <a:pt x="2276" y="9777"/>
                </a:cubicBezTo>
                <a:cubicBezTo>
                  <a:pt x="2093" y="9789"/>
                  <a:pt x="2087" y="9791"/>
                  <a:pt x="2087" y="9833"/>
                </a:cubicBezTo>
                <a:cubicBezTo>
                  <a:pt x="2087" y="9872"/>
                  <a:pt x="1542" y="10106"/>
                  <a:pt x="1451" y="10106"/>
                </a:cubicBezTo>
                <a:cubicBezTo>
                  <a:pt x="1427" y="10106"/>
                  <a:pt x="1406" y="10127"/>
                  <a:pt x="1406" y="10153"/>
                </a:cubicBezTo>
                <a:cubicBezTo>
                  <a:pt x="1406" y="10180"/>
                  <a:pt x="1366" y="10211"/>
                  <a:pt x="1314" y="10223"/>
                </a:cubicBezTo>
                <a:cubicBezTo>
                  <a:pt x="1264" y="10235"/>
                  <a:pt x="1223" y="10267"/>
                  <a:pt x="1223" y="10293"/>
                </a:cubicBezTo>
                <a:cubicBezTo>
                  <a:pt x="1223" y="10324"/>
                  <a:pt x="1182" y="10337"/>
                  <a:pt x="1100" y="10331"/>
                </a:cubicBezTo>
                <a:cubicBezTo>
                  <a:pt x="997" y="10324"/>
                  <a:pt x="981" y="10334"/>
                  <a:pt x="1006" y="10389"/>
                </a:cubicBezTo>
                <a:cubicBezTo>
                  <a:pt x="1026" y="10438"/>
                  <a:pt x="1005" y="10462"/>
                  <a:pt x="931" y="10474"/>
                </a:cubicBezTo>
                <a:cubicBezTo>
                  <a:pt x="853" y="10486"/>
                  <a:pt x="831" y="10516"/>
                  <a:pt x="831" y="10609"/>
                </a:cubicBezTo>
                <a:cubicBezTo>
                  <a:pt x="831" y="10741"/>
                  <a:pt x="721" y="10803"/>
                  <a:pt x="536" y="10774"/>
                </a:cubicBezTo>
                <a:cubicBezTo>
                  <a:pt x="441" y="10759"/>
                  <a:pt x="431" y="10775"/>
                  <a:pt x="428" y="10982"/>
                </a:cubicBezTo>
                <a:cubicBezTo>
                  <a:pt x="426" y="11105"/>
                  <a:pt x="399" y="11223"/>
                  <a:pt x="367" y="11243"/>
                </a:cubicBezTo>
                <a:cubicBezTo>
                  <a:pt x="334" y="11262"/>
                  <a:pt x="308" y="11301"/>
                  <a:pt x="308" y="11328"/>
                </a:cubicBezTo>
                <a:cubicBezTo>
                  <a:pt x="308" y="11355"/>
                  <a:pt x="239" y="11411"/>
                  <a:pt x="156" y="11455"/>
                </a:cubicBezTo>
                <a:lnTo>
                  <a:pt x="6" y="11536"/>
                </a:lnTo>
                <a:lnTo>
                  <a:pt x="0" y="12375"/>
                </a:lnTo>
                <a:cubicBezTo>
                  <a:pt x="-3" y="13110"/>
                  <a:pt x="6" y="13210"/>
                  <a:pt x="75" y="13194"/>
                </a:cubicBezTo>
                <a:cubicBezTo>
                  <a:pt x="177" y="13171"/>
                  <a:pt x="264" y="13301"/>
                  <a:pt x="264" y="13477"/>
                </a:cubicBezTo>
                <a:cubicBezTo>
                  <a:pt x="264" y="13554"/>
                  <a:pt x="292" y="13615"/>
                  <a:pt x="331" y="13624"/>
                </a:cubicBezTo>
                <a:cubicBezTo>
                  <a:pt x="388" y="13637"/>
                  <a:pt x="615" y="13887"/>
                  <a:pt x="648" y="13973"/>
                </a:cubicBezTo>
                <a:cubicBezTo>
                  <a:pt x="655" y="13991"/>
                  <a:pt x="677" y="14033"/>
                  <a:pt x="698" y="14068"/>
                </a:cubicBezTo>
                <a:cubicBezTo>
                  <a:pt x="720" y="14102"/>
                  <a:pt x="760" y="14168"/>
                  <a:pt x="789" y="14215"/>
                </a:cubicBezTo>
                <a:cubicBezTo>
                  <a:pt x="818" y="14262"/>
                  <a:pt x="868" y="14297"/>
                  <a:pt x="900" y="14293"/>
                </a:cubicBezTo>
                <a:cubicBezTo>
                  <a:pt x="932" y="14289"/>
                  <a:pt x="965" y="14318"/>
                  <a:pt x="975" y="14356"/>
                </a:cubicBezTo>
                <a:cubicBezTo>
                  <a:pt x="984" y="14393"/>
                  <a:pt x="1029" y="14441"/>
                  <a:pt x="1070" y="14461"/>
                </a:cubicBezTo>
                <a:cubicBezTo>
                  <a:pt x="1112" y="14482"/>
                  <a:pt x="1145" y="14523"/>
                  <a:pt x="1145" y="14554"/>
                </a:cubicBezTo>
                <a:cubicBezTo>
                  <a:pt x="1145" y="14586"/>
                  <a:pt x="1169" y="14622"/>
                  <a:pt x="1201" y="14634"/>
                </a:cubicBezTo>
                <a:cubicBezTo>
                  <a:pt x="1231" y="14645"/>
                  <a:pt x="1245" y="14670"/>
                  <a:pt x="1231" y="14691"/>
                </a:cubicBezTo>
                <a:cubicBezTo>
                  <a:pt x="1218" y="14712"/>
                  <a:pt x="1251" y="14746"/>
                  <a:pt x="1303" y="14766"/>
                </a:cubicBezTo>
                <a:cubicBezTo>
                  <a:pt x="1355" y="14785"/>
                  <a:pt x="1414" y="14845"/>
                  <a:pt x="1434" y="14899"/>
                </a:cubicBezTo>
                <a:cubicBezTo>
                  <a:pt x="1454" y="14953"/>
                  <a:pt x="1540" y="15034"/>
                  <a:pt x="1626" y="15080"/>
                </a:cubicBezTo>
                <a:cubicBezTo>
                  <a:pt x="1725" y="15133"/>
                  <a:pt x="1770" y="15183"/>
                  <a:pt x="1754" y="15220"/>
                </a:cubicBezTo>
                <a:cubicBezTo>
                  <a:pt x="1735" y="15263"/>
                  <a:pt x="1745" y="15269"/>
                  <a:pt x="1795" y="15245"/>
                </a:cubicBezTo>
                <a:cubicBezTo>
                  <a:pt x="1843" y="15221"/>
                  <a:pt x="1893" y="15233"/>
                  <a:pt x="1981" y="15290"/>
                </a:cubicBezTo>
                <a:cubicBezTo>
                  <a:pt x="2088" y="15357"/>
                  <a:pt x="2093" y="15374"/>
                  <a:pt x="2029" y="15423"/>
                </a:cubicBezTo>
                <a:cubicBezTo>
                  <a:pt x="1964" y="15472"/>
                  <a:pt x="1965" y="15473"/>
                  <a:pt x="2040" y="15438"/>
                </a:cubicBezTo>
                <a:cubicBezTo>
                  <a:pt x="2136" y="15393"/>
                  <a:pt x="2120" y="15385"/>
                  <a:pt x="2418" y="15641"/>
                </a:cubicBezTo>
                <a:cubicBezTo>
                  <a:pt x="2523" y="15732"/>
                  <a:pt x="2609" y="15818"/>
                  <a:pt x="2609" y="15833"/>
                </a:cubicBezTo>
                <a:cubicBezTo>
                  <a:pt x="2609" y="15848"/>
                  <a:pt x="2644" y="15878"/>
                  <a:pt x="2687" y="15899"/>
                </a:cubicBezTo>
                <a:cubicBezTo>
                  <a:pt x="2792" y="15952"/>
                  <a:pt x="2786" y="16084"/>
                  <a:pt x="2673" y="16164"/>
                </a:cubicBezTo>
                <a:cubicBezTo>
                  <a:pt x="2594" y="16220"/>
                  <a:pt x="2603" y="16218"/>
                  <a:pt x="2718" y="16157"/>
                </a:cubicBezTo>
                <a:cubicBezTo>
                  <a:pt x="2792" y="16119"/>
                  <a:pt x="2869" y="16089"/>
                  <a:pt x="2890" y="16089"/>
                </a:cubicBezTo>
                <a:cubicBezTo>
                  <a:pt x="2910" y="16089"/>
                  <a:pt x="3054" y="16164"/>
                  <a:pt x="3212" y="16257"/>
                </a:cubicBezTo>
                <a:cubicBezTo>
                  <a:pt x="3473" y="16411"/>
                  <a:pt x="3491" y="16431"/>
                  <a:pt x="3407" y="16462"/>
                </a:cubicBezTo>
                <a:cubicBezTo>
                  <a:pt x="3324" y="16493"/>
                  <a:pt x="3327" y="16496"/>
                  <a:pt x="3429" y="16480"/>
                </a:cubicBezTo>
                <a:cubicBezTo>
                  <a:pt x="3520" y="16465"/>
                  <a:pt x="3619" y="16506"/>
                  <a:pt x="3927" y="16690"/>
                </a:cubicBezTo>
                <a:cubicBezTo>
                  <a:pt x="4137" y="16815"/>
                  <a:pt x="4414" y="16950"/>
                  <a:pt x="4544" y="16990"/>
                </a:cubicBezTo>
                <a:cubicBezTo>
                  <a:pt x="4673" y="17029"/>
                  <a:pt x="4815" y="17075"/>
                  <a:pt x="4858" y="17091"/>
                </a:cubicBezTo>
                <a:cubicBezTo>
                  <a:pt x="4901" y="17106"/>
                  <a:pt x="5003" y="17126"/>
                  <a:pt x="5086" y="17136"/>
                </a:cubicBezTo>
                <a:cubicBezTo>
                  <a:pt x="5258" y="17158"/>
                  <a:pt x="5506" y="17295"/>
                  <a:pt x="5458" y="17341"/>
                </a:cubicBezTo>
                <a:cubicBezTo>
                  <a:pt x="5440" y="17358"/>
                  <a:pt x="5487" y="17417"/>
                  <a:pt x="5561" y="17469"/>
                </a:cubicBezTo>
                <a:cubicBezTo>
                  <a:pt x="5635" y="17522"/>
                  <a:pt x="5694" y="17591"/>
                  <a:pt x="5694" y="17622"/>
                </a:cubicBezTo>
                <a:cubicBezTo>
                  <a:pt x="5694" y="17652"/>
                  <a:pt x="5741" y="17701"/>
                  <a:pt x="5797" y="17732"/>
                </a:cubicBezTo>
                <a:cubicBezTo>
                  <a:pt x="5974" y="17828"/>
                  <a:pt x="5817" y="18088"/>
                  <a:pt x="5611" y="18040"/>
                </a:cubicBezTo>
                <a:cubicBezTo>
                  <a:pt x="5562" y="18029"/>
                  <a:pt x="5549" y="18038"/>
                  <a:pt x="5569" y="18068"/>
                </a:cubicBezTo>
                <a:cubicBezTo>
                  <a:pt x="5588" y="18099"/>
                  <a:pt x="5510" y="18148"/>
                  <a:pt x="5344" y="18213"/>
                </a:cubicBezTo>
                <a:cubicBezTo>
                  <a:pt x="5207" y="18267"/>
                  <a:pt x="5113" y="18312"/>
                  <a:pt x="5136" y="18313"/>
                </a:cubicBezTo>
                <a:cubicBezTo>
                  <a:pt x="5160" y="18313"/>
                  <a:pt x="5090" y="18363"/>
                  <a:pt x="4980" y="18426"/>
                </a:cubicBezTo>
                <a:cubicBezTo>
                  <a:pt x="4870" y="18490"/>
                  <a:pt x="4740" y="18540"/>
                  <a:pt x="4691" y="18536"/>
                </a:cubicBezTo>
                <a:cubicBezTo>
                  <a:pt x="4626" y="18530"/>
                  <a:pt x="4604" y="18551"/>
                  <a:pt x="4605" y="18616"/>
                </a:cubicBezTo>
                <a:cubicBezTo>
                  <a:pt x="4606" y="18664"/>
                  <a:pt x="4568" y="18758"/>
                  <a:pt x="4521" y="18824"/>
                </a:cubicBezTo>
                <a:cubicBezTo>
                  <a:pt x="4445" y="18929"/>
                  <a:pt x="4422" y="18937"/>
                  <a:pt x="4349" y="18901"/>
                </a:cubicBezTo>
                <a:cubicBezTo>
                  <a:pt x="4273" y="18863"/>
                  <a:pt x="4273" y="18866"/>
                  <a:pt x="4335" y="18926"/>
                </a:cubicBezTo>
                <a:cubicBezTo>
                  <a:pt x="4373" y="18962"/>
                  <a:pt x="4388" y="19017"/>
                  <a:pt x="4369" y="19047"/>
                </a:cubicBezTo>
                <a:cubicBezTo>
                  <a:pt x="4340" y="19093"/>
                  <a:pt x="4322" y="19096"/>
                  <a:pt x="4255" y="19062"/>
                </a:cubicBezTo>
                <a:cubicBezTo>
                  <a:pt x="4183" y="19027"/>
                  <a:pt x="4173" y="19052"/>
                  <a:pt x="4182" y="19295"/>
                </a:cubicBezTo>
                <a:cubicBezTo>
                  <a:pt x="4188" y="19444"/>
                  <a:pt x="4211" y="19574"/>
                  <a:pt x="4235" y="19583"/>
                </a:cubicBezTo>
                <a:cubicBezTo>
                  <a:pt x="4259" y="19592"/>
                  <a:pt x="4252" y="19626"/>
                  <a:pt x="4216" y="19660"/>
                </a:cubicBezTo>
                <a:cubicBezTo>
                  <a:pt x="4166" y="19708"/>
                  <a:pt x="4167" y="19734"/>
                  <a:pt x="4218" y="19783"/>
                </a:cubicBezTo>
                <a:cubicBezTo>
                  <a:pt x="4255" y="19817"/>
                  <a:pt x="4282" y="19867"/>
                  <a:pt x="4282" y="19893"/>
                </a:cubicBezTo>
                <a:cubicBezTo>
                  <a:pt x="4282" y="19919"/>
                  <a:pt x="4306" y="19937"/>
                  <a:pt x="4335" y="19933"/>
                </a:cubicBezTo>
                <a:cubicBezTo>
                  <a:pt x="4386" y="19925"/>
                  <a:pt x="4475" y="20011"/>
                  <a:pt x="4680" y="20266"/>
                </a:cubicBezTo>
                <a:cubicBezTo>
                  <a:pt x="4734" y="20333"/>
                  <a:pt x="4839" y="20424"/>
                  <a:pt x="4913" y="20469"/>
                </a:cubicBezTo>
                <a:cubicBezTo>
                  <a:pt x="4987" y="20514"/>
                  <a:pt x="5071" y="20573"/>
                  <a:pt x="5097" y="20599"/>
                </a:cubicBezTo>
                <a:cubicBezTo>
                  <a:pt x="5124" y="20625"/>
                  <a:pt x="5232" y="20686"/>
                  <a:pt x="5341" y="20735"/>
                </a:cubicBezTo>
                <a:cubicBezTo>
                  <a:pt x="5449" y="20783"/>
                  <a:pt x="5526" y="20834"/>
                  <a:pt x="5511" y="20848"/>
                </a:cubicBezTo>
                <a:cubicBezTo>
                  <a:pt x="5496" y="20863"/>
                  <a:pt x="5552" y="20884"/>
                  <a:pt x="5639" y="20895"/>
                </a:cubicBezTo>
                <a:cubicBezTo>
                  <a:pt x="5724" y="20906"/>
                  <a:pt x="5872" y="20947"/>
                  <a:pt x="5966" y="20985"/>
                </a:cubicBezTo>
                <a:cubicBezTo>
                  <a:pt x="6171" y="21067"/>
                  <a:pt x="6429" y="21141"/>
                  <a:pt x="6703" y="21193"/>
                </a:cubicBezTo>
                <a:cubicBezTo>
                  <a:pt x="6813" y="21214"/>
                  <a:pt x="6918" y="21252"/>
                  <a:pt x="6934" y="21278"/>
                </a:cubicBezTo>
                <a:cubicBezTo>
                  <a:pt x="6955" y="21310"/>
                  <a:pt x="7009" y="21320"/>
                  <a:pt x="7109" y="21308"/>
                </a:cubicBezTo>
                <a:cubicBezTo>
                  <a:pt x="7199" y="21297"/>
                  <a:pt x="7274" y="21306"/>
                  <a:pt x="7311" y="21333"/>
                </a:cubicBezTo>
                <a:cubicBezTo>
                  <a:pt x="7344" y="21356"/>
                  <a:pt x="7521" y="21386"/>
                  <a:pt x="7701" y="21398"/>
                </a:cubicBezTo>
                <a:cubicBezTo>
                  <a:pt x="7879" y="21410"/>
                  <a:pt x="8041" y="21426"/>
                  <a:pt x="8065" y="21434"/>
                </a:cubicBezTo>
                <a:cubicBezTo>
                  <a:pt x="8089" y="21443"/>
                  <a:pt x="8323" y="21457"/>
                  <a:pt x="8587" y="21464"/>
                </a:cubicBezTo>
                <a:cubicBezTo>
                  <a:pt x="8850" y="21472"/>
                  <a:pt x="9151" y="21493"/>
                  <a:pt x="9251" y="21509"/>
                </a:cubicBezTo>
                <a:cubicBezTo>
                  <a:pt x="9350" y="21524"/>
                  <a:pt x="9517" y="21529"/>
                  <a:pt x="9624" y="21519"/>
                </a:cubicBezTo>
                <a:cubicBezTo>
                  <a:pt x="9739" y="21508"/>
                  <a:pt x="9828" y="21513"/>
                  <a:pt x="9849" y="21534"/>
                </a:cubicBezTo>
                <a:cubicBezTo>
                  <a:pt x="9871" y="21556"/>
                  <a:pt x="10031" y="21569"/>
                  <a:pt x="10191" y="21569"/>
                </a:cubicBezTo>
                <a:cubicBezTo>
                  <a:pt x="10350" y="21570"/>
                  <a:pt x="10508" y="21560"/>
                  <a:pt x="10530" y="21539"/>
                </a:cubicBezTo>
                <a:cubicBezTo>
                  <a:pt x="10574" y="21496"/>
                  <a:pt x="10807" y="21497"/>
                  <a:pt x="10852" y="21541"/>
                </a:cubicBezTo>
                <a:cubicBezTo>
                  <a:pt x="10893" y="21581"/>
                  <a:pt x="11366" y="21558"/>
                  <a:pt x="11463" y="21511"/>
                </a:cubicBezTo>
                <a:cubicBezTo>
                  <a:pt x="11496" y="21495"/>
                  <a:pt x="11631" y="21472"/>
                  <a:pt x="11761" y="21459"/>
                </a:cubicBezTo>
                <a:cubicBezTo>
                  <a:pt x="11890" y="21447"/>
                  <a:pt x="12034" y="21431"/>
                  <a:pt x="12077" y="21424"/>
                </a:cubicBezTo>
                <a:cubicBezTo>
                  <a:pt x="12573" y="21351"/>
                  <a:pt x="12692" y="21328"/>
                  <a:pt x="12803" y="21281"/>
                </a:cubicBezTo>
                <a:cubicBezTo>
                  <a:pt x="12874" y="21250"/>
                  <a:pt x="12973" y="21226"/>
                  <a:pt x="13020" y="21226"/>
                </a:cubicBezTo>
                <a:cubicBezTo>
                  <a:pt x="13065" y="21226"/>
                  <a:pt x="13127" y="21210"/>
                  <a:pt x="13158" y="21191"/>
                </a:cubicBezTo>
                <a:cubicBezTo>
                  <a:pt x="13188" y="21173"/>
                  <a:pt x="13244" y="21154"/>
                  <a:pt x="13284" y="21150"/>
                </a:cubicBezTo>
                <a:cubicBezTo>
                  <a:pt x="13417" y="21134"/>
                  <a:pt x="13672" y="21053"/>
                  <a:pt x="13714" y="21013"/>
                </a:cubicBezTo>
                <a:cubicBezTo>
                  <a:pt x="13737" y="20991"/>
                  <a:pt x="13838" y="20973"/>
                  <a:pt x="13945" y="20973"/>
                </a:cubicBezTo>
                <a:cubicBezTo>
                  <a:pt x="14082" y="20973"/>
                  <a:pt x="14163" y="20957"/>
                  <a:pt x="14209" y="20913"/>
                </a:cubicBezTo>
                <a:cubicBezTo>
                  <a:pt x="14245" y="20878"/>
                  <a:pt x="14301" y="20848"/>
                  <a:pt x="14340" y="20848"/>
                </a:cubicBezTo>
                <a:cubicBezTo>
                  <a:pt x="14378" y="20848"/>
                  <a:pt x="14466" y="20813"/>
                  <a:pt x="14534" y="20770"/>
                </a:cubicBezTo>
                <a:cubicBezTo>
                  <a:pt x="14601" y="20727"/>
                  <a:pt x="14678" y="20691"/>
                  <a:pt x="14709" y="20690"/>
                </a:cubicBezTo>
                <a:cubicBezTo>
                  <a:pt x="14852" y="20686"/>
                  <a:pt x="15484" y="20122"/>
                  <a:pt x="15512" y="19973"/>
                </a:cubicBezTo>
                <a:cubicBezTo>
                  <a:pt x="15523" y="19913"/>
                  <a:pt x="15556" y="19848"/>
                  <a:pt x="15587" y="19826"/>
                </a:cubicBezTo>
                <a:cubicBezTo>
                  <a:pt x="15641" y="19787"/>
                  <a:pt x="15639" y="19749"/>
                  <a:pt x="15548" y="19440"/>
                </a:cubicBezTo>
                <a:cubicBezTo>
                  <a:pt x="15530" y="19379"/>
                  <a:pt x="15483" y="19308"/>
                  <a:pt x="15446" y="19282"/>
                </a:cubicBezTo>
                <a:cubicBezTo>
                  <a:pt x="15409" y="19256"/>
                  <a:pt x="15361" y="19180"/>
                  <a:pt x="15340" y="19112"/>
                </a:cubicBezTo>
                <a:cubicBezTo>
                  <a:pt x="15320" y="19043"/>
                  <a:pt x="15258" y="18955"/>
                  <a:pt x="15201" y="18917"/>
                </a:cubicBezTo>
                <a:cubicBezTo>
                  <a:pt x="15139" y="18877"/>
                  <a:pt x="15110" y="18833"/>
                  <a:pt x="15134" y="18809"/>
                </a:cubicBezTo>
                <a:cubicBezTo>
                  <a:pt x="15156" y="18786"/>
                  <a:pt x="15157" y="18776"/>
                  <a:pt x="15134" y="18789"/>
                </a:cubicBezTo>
                <a:cubicBezTo>
                  <a:pt x="15070" y="18823"/>
                  <a:pt x="14897" y="18755"/>
                  <a:pt x="14895" y="18694"/>
                </a:cubicBezTo>
                <a:cubicBezTo>
                  <a:pt x="14893" y="18628"/>
                  <a:pt x="14791" y="18550"/>
                  <a:pt x="14687" y="18536"/>
                </a:cubicBezTo>
                <a:cubicBezTo>
                  <a:pt x="14564" y="18520"/>
                  <a:pt x="14471" y="18463"/>
                  <a:pt x="14498" y="18421"/>
                </a:cubicBezTo>
                <a:cubicBezTo>
                  <a:pt x="14512" y="18399"/>
                  <a:pt x="14458" y="18364"/>
                  <a:pt x="14376" y="18343"/>
                </a:cubicBezTo>
                <a:cubicBezTo>
                  <a:pt x="14093" y="18273"/>
                  <a:pt x="13987" y="18171"/>
                  <a:pt x="13975" y="17960"/>
                </a:cubicBezTo>
                <a:cubicBezTo>
                  <a:pt x="13964" y="17789"/>
                  <a:pt x="13982" y="17756"/>
                  <a:pt x="14123" y="17649"/>
                </a:cubicBezTo>
                <a:cubicBezTo>
                  <a:pt x="14210" y="17583"/>
                  <a:pt x="14265" y="17516"/>
                  <a:pt x="14248" y="17499"/>
                </a:cubicBezTo>
                <a:cubicBezTo>
                  <a:pt x="14231" y="17483"/>
                  <a:pt x="14237" y="17463"/>
                  <a:pt x="14262" y="17454"/>
                </a:cubicBezTo>
                <a:cubicBezTo>
                  <a:pt x="14288" y="17444"/>
                  <a:pt x="14326" y="17390"/>
                  <a:pt x="14345" y="17334"/>
                </a:cubicBezTo>
                <a:cubicBezTo>
                  <a:pt x="14396" y="17181"/>
                  <a:pt x="14586" y="16965"/>
                  <a:pt x="14670" y="16965"/>
                </a:cubicBezTo>
                <a:cubicBezTo>
                  <a:pt x="14710" y="16965"/>
                  <a:pt x="14839" y="16922"/>
                  <a:pt x="14959" y="16870"/>
                </a:cubicBezTo>
                <a:cubicBezTo>
                  <a:pt x="15079" y="16818"/>
                  <a:pt x="15207" y="16781"/>
                  <a:pt x="15240" y="16788"/>
                </a:cubicBezTo>
                <a:cubicBezTo>
                  <a:pt x="15274" y="16796"/>
                  <a:pt x="15299" y="16779"/>
                  <a:pt x="15295" y="16750"/>
                </a:cubicBezTo>
                <a:cubicBezTo>
                  <a:pt x="15291" y="16719"/>
                  <a:pt x="15326" y="16699"/>
                  <a:pt x="15379" y="16702"/>
                </a:cubicBezTo>
                <a:cubicBezTo>
                  <a:pt x="15428" y="16704"/>
                  <a:pt x="15463" y="16696"/>
                  <a:pt x="15457" y="16682"/>
                </a:cubicBezTo>
                <a:cubicBezTo>
                  <a:pt x="15445" y="16654"/>
                  <a:pt x="16110" y="16264"/>
                  <a:pt x="16299" y="16189"/>
                </a:cubicBezTo>
                <a:cubicBezTo>
                  <a:pt x="16390" y="16153"/>
                  <a:pt x="16436" y="16150"/>
                  <a:pt x="16482" y="16177"/>
                </a:cubicBezTo>
                <a:cubicBezTo>
                  <a:pt x="16515" y="16197"/>
                  <a:pt x="16563" y="16213"/>
                  <a:pt x="16593" y="16212"/>
                </a:cubicBezTo>
                <a:cubicBezTo>
                  <a:pt x="16623" y="16212"/>
                  <a:pt x="16607" y="16197"/>
                  <a:pt x="16557" y="16179"/>
                </a:cubicBezTo>
                <a:cubicBezTo>
                  <a:pt x="16472" y="16149"/>
                  <a:pt x="16473" y="16141"/>
                  <a:pt x="16579" y="16054"/>
                </a:cubicBezTo>
                <a:cubicBezTo>
                  <a:pt x="16642" y="16003"/>
                  <a:pt x="16726" y="15964"/>
                  <a:pt x="16763" y="15964"/>
                </a:cubicBezTo>
                <a:cubicBezTo>
                  <a:pt x="16799" y="15964"/>
                  <a:pt x="16918" y="15928"/>
                  <a:pt x="17024" y="15884"/>
                </a:cubicBezTo>
                <a:cubicBezTo>
                  <a:pt x="17130" y="15841"/>
                  <a:pt x="17265" y="15806"/>
                  <a:pt x="17330" y="15806"/>
                </a:cubicBezTo>
                <a:cubicBezTo>
                  <a:pt x="17395" y="15806"/>
                  <a:pt x="17461" y="15784"/>
                  <a:pt x="17477" y="15758"/>
                </a:cubicBezTo>
                <a:cubicBezTo>
                  <a:pt x="17494" y="15732"/>
                  <a:pt x="17554" y="15711"/>
                  <a:pt x="17610" y="15711"/>
                </a:cubicBezTo>
                <a:cubicBezTo>
                  <a:pt x="17667" y="15711"/>
                  <a:pt x="17731" y="15699"/>
                  <a:pt x="17747" y="15683"/>
                </a:cubicBezTo>
                <a:cubicBezTo>
                  <a:pt x="17764" y="15667"/>
                  <a:pt x="17879" y="15643"/>
                  <a:pt x="18005" y="15631"/>
                </a:cubicBezTo>
                <a:cubicBezTo>
                  <a:pt x="18133" y="15620"/>
                  <a:pt x="18250" y="15590"/>
                  <a:pt x="18266" y="15565"/>
                </a:cubicBezTo>
                <a:cubicBezTo>
                  <a:pt x="18283" y="15540"/>
                  <a:pt x="18316" y="15528"/>
                  <a:pt x="18341" y="15538"/>
                </a:cubicBezTo>
                <a:cubicBezTo>
                  <a:pt x="18367" y="15547"/>
                  <a:pt x="18417" y="15534"/>
                  <a:pt x="18452" y="15508"/>
                </a:cubicBezTo>
                <a:cubicBezTo>
                  <a:pt x="18488" y="15483"/>
                  <a:pt x="18546" y="15463"/>
                  <a:pt x="18580" y="15463"/>
                </a:cubicBezTo>
                <a:cubicBezTo>
                  <a:pt x="18614" y="15463"/>
                  <a:pt x="18698" y="15418"/>
                  <a:pt x="18764" y="15365"/>
                </a:cubicBezTo>
                <a:cubicBezTo>
                  <a:pt x="18846" y="15298"/>
                  <a:pt x="18914" y="15274"/>
                  <a:pt x="18983" y="15285"/>
                </a:cubicBezTo>
                <a:cubicBezTo>
                  <a:pt x="19041" y="15294"/>
                  <a:pt x="19066" y="15285"/>
                  <a:pt x="19047" y="15267"/>
                </a:cubicBezTo>
                <a:cubicBezTo>
                  <a:pt x="19015" y="15236"/>
                  <a:pt x="19155" y="15154"/>
                  <a:pt x="19531" y="14977"/>
                </a:cubicBezTo>
                <a:cubicBezTo>
                  <a:pt x="19941" y="14784"/>
                  <a:pt x="20253" y="14593"/>
                  <a:pt x="20526" y="14373"/>
                </a:cubicBezTo>
                <a:cubicBezTo>
                  <a:pt x="20680" y="14248"/>
                  <a:pt x="20809" y="14131"/>
                  <a:pt x="20809" y="14113"/>
                </a:cubicBezTo>
                <a:cubicBezTo>
                  <a:pt x="20809" y="14095"/>
                  <a:pt x="20843" y="14073"/>
                  <a:pt x="20884" y="14063"/>
                </a:cubicBezTo>
                <a:cubicBezTo>
                  <a:pt x="20924" y="14054"/>
                  <a:pt x="21019" y="13967"/>
                  <a:pt x="21095" y="13870"/>
                </a:cubicBezTo>
                <a:cubicBezTo>
                  <a:pt x="21170" y="13772"/>
                  <a:pt x="21259" y="13665"/>
                  <a:pt x="21290" y="13632"/>
                </a:cubicBezTo>
                <a:cubicBezTo>
                  <a:pt x="21321" y="13598"/>
                  <a:pt x="21355" y="13498"/>
                  <a:pt x="21365" y="13412"/>
                </a:cubicBezTo>
                <a:cubicBezTo>
                  <a:pt x="21375" y="13327"/>
                  <a:pt x="21402" y="13242"/>
                  <a:pt x="21431" y="13224"/>
                </a:cubicBezTo>
                <a:cubicBezTo>
                  <a:pt x="21462" y="13206"/>
                  <a:pt x="21490" y="13023"/>
                  <a:pt x="21490" y="12795"/>
                </a:cubicBezTo>
                <a:cubicBezTo>
                  <a:pt x="21490" y="12563"/>
                  <a:pt x="21509" y="12387"/>
                  <a:pt x="21540" y="12375"/>
                </a:cubicBezTo>
                <a:cubicBezTo>
                  <a:pt x="21581" y="12360"/>
                  <a:pt x="21597" y="12342"/>
                  <a:pt x="21590" y="12329"/>
                </a:cubicBezTo>
                <a:cubicBezTo>
                  <a:pt x="21583" y="12315"/>
                  <a:pt x="21553" y="12308"/>
                  <a:pt x="21504" y="12310"/>
                </a:cubicBezTo>
                <a:cubicBezTo>
                  <a:pt x="21438" y="12313"/>
                  <a:pt x="21396" y="12275"/>
                  <a:pt x="21354" y="12172"/>
                </a:cubicBezTo>
                <a:cubicBezTo>
                  <a:pt x="21296" y="12027"/>
                  <a:pt x="21267" y="11978"/>
                  <a:pt x="21142" y="11809"/>
                </a:cubicBezTo>
                <a:cubicBezTo>
                  <a:pt x="21102" y="11754"/>
                  <a:pt x="21070" y="11693"/>
                  <a:pt x="21070" y="11673"/>
                </a:cubicBezTo>
                <a:cubicBezTo>
                  <a:pt x="21070" y="11653"/>
                  <a:pt x="21046" y="11646"/>
                  <a:pt x="21017" y="11656"/>
                </a:cubicBezTo>
                <a:cubicBezTo>
                  <a:pt x="20988" y="11667"/>
                  <a:pt x="20944" y="11640"/>
                  <a:pt x="20917" y="11598"/>
                </a:cubicBezTo>
                <a:cubicBezTo>
                  <a:pt x="20890" y="11556"/>
                  <a:pt x="20845" y="11512"/>
                  <a:pt x="20817" y="11501"/>
                </a:cubicBezTo>
                <a:cubicBezTo>
                  <a:pt x="20789" y="11491"/>
                  <a:pt x="20746" y="11438"/>
                  <a:pt x="20726" y="11385"/>
                </a:cubicBezTo>
                <a:cubicBezTo>
                  <a:pt x="20694" y="11299"/>
                  <a:pt x="20537" y="11170"/>
                  <a:pt x="20464" y="11170"/>
                </a:cubicBezTo>
                <a:cubicBezTo>
                  <a:pt x="20449" y="11170"/>
                  <a:pt x="20303" y="11085"/>
                  <a:pt x="20136" y="10982"/>
                </a:cubicBezTo>
                <a:cubicBezTo>
                  <a:pt x="19970" y="10879"/>
                  <a:pt x="19803" y="10794"/>
                  <a:pt x="19767" y="10794"/>
                </a:cubicBezTo>
                <a:cubicBezTo>
                  <a:pt x="19732" y="10794"/>
                  <a:pt x="19621" y="10742"/>
                  <a:pt x="19522" y="10677"/>
                </a:cubicBezTo>
                <a:cubicBezTo>
                  <a:pt x="19423" y="10613"/>
                  <a:pt x="19344" y="10570"/>
                  <a:pt x="19344" y="10584"/>
                </a:cubicBezTo>
                <a:cubicBezTo>
                  <a:pt x="19344" y="10598"/>
                  <a:pt x="19265" y="10579"/>
                  <a:pt x="19172" y="10539"/>
                </a:cubicBezTo>
                <a:cubicBezTo>
                  <a:pt x="19079" y="10499"/>
                  <a:pt x="18916" y="10440"/>
                  <a:pt x="18808" y="10411"/>
                </a:cubicBezTo>
                <a:cubicBezTo>
                  <a:pt x="18700" y="10382"/>
                  <a:pt x="18614" y="10344"/>
                  <a:pt x="18614" y="10326"/>
                </a:cubicBezTo>
                <a:cubicBezTo>
                  <a:pt x="18614" y="10308"/>
                  <a:pt x="18573" y="10293"/>
                  <a:pt x="18530" y="10293"/>
                </a:cubicBezTo>
                <a:cubicBezTo>
                  <a:pt x="18487" y="10293"/>
                  <a:pt x="18408" y="10266"/>
                  <a:pt x="18352" y="10233"/>
                </a:cubicBezTo>
                <a:cubicBezTo>
                  <a:pt x="18297" y="10200"/>
                  <a:pt x="18241" y="10179"/>
                  <a:pt x="18227" y="10188"/>
                </a:cubicBezTo>
                <a:cubicBezTo>
                  <a:pt x="18195" y="10207"/>
                  <a:pt x="18010" y="10006"/>
                  <a:pt x="18027" y="9970"/>
                </a:cubicBezTo>
                <a:cubicBezTo>
                  <a:pt x="18033" y="9956"/>
                  <a:pt x="17985" y="9918"/>
                  <a:pt x="17919" y="9885"/>
                </a:cubicBezTo>
                <a:cubicBezTo>
                  <a:pt x="17854" y="9852"/>
                  <a:pt x="17686" y="9769"/>
                  <a:pt x="17549" y="9700"/>
                </a:cubicBezTo>
                <a:cubicBezTo>
                  <a:pt x="17412" y="9631"/>
                  <a:pt x="17194" y="9531"/>
                  <a:pt x="17063" y="9477"/>
                </a:cubicBezTo>
                <a:cubicBezTo>
                  <a:pt x="16933" y="9423"/>
                  <a:pt x="16837" y="9372"/>
                  <a:pt x="16854" y="9362"/>
                </a:cubicBezTo>
                <a:cubicBezTo>
                  <a:pt x="16872" y="9352"/>
                  <a:pt x="16810" y="9319"/>
                  <a:pt x="16716" y="9292"/>
                </a:cubicBezTo>
                <a:cubicBezTo>
                  <a:pt x="16390" y="9199"/>
                  <a:pt x="16252" y="9131"/>
                  <a:pt x="16310" y="9089"/>
                </a:cubicBezTo>
                <a:cubicBezTo>
                  <a:pt x="16351" y="9059"/>
                  <a:pt x="16330" y="9049"/>
                  <a:pt x="16221" y="9049"/>
                </a:cubicBezTo>
                <a:cubicBezTo>
                  <a:pt x="15886" y="9051"/>
                  <a:pt x="15780" y="9037"/>
                  <a:pt x="15679" y="8976"/>
                </a:cubicBezTo>
                <a:cubicBezTo>
                  <a:pt x="15621" y="8941"/>
                  <a:pt x="15587" y="8898"/>
                  <a:pt x="15604" y="8881"/>
                </a:cubicBezTo>
                <a:cubicBezTo>
                  <a:pt x="15622" y="8864"/>
                  <a:pt x="15617" y="8856"/>
                  <a:pt x="15593" y="8861"/>
                </a:cubicBezTo>
                <a:cubicBezTo>
                  <a:pt x="15521" y="8875"/>
                  <a:pt x="14955" y="8562"/>
                  <a:pt x="14990" y="8528"/>
                </a:cubicBezTo>
                <a:cubicBezTo>
                  <a:pt x="15008" y="8511"/>
                  <a:pt x="14998" y="8507"/>
                  <a:pt x="14968" y="8518"/>
                </a:cubicBezTo>
                <a:cubicBezTo>
                  <a:pt x="14938" y="8530"/>
                  <a:pt x="14881" y="8518"/>
                  <a:pt x="14845" y="8493"/>
                </a:cubicBezTo>
                <a:cubicBezTo>
                  <a:pt x="14810" y="8467"/>
                  <a:pt x="14758" y="8445"/>
                  <a:pt x="14731" y="8445"/>
                </a:cubicBezTo>
                <a:cubicBezTo>
                  <a:pt x="14705" y="8445"/>
                  <a:pt x="14600" y="8411"/>
                  <a:pt x="14498" y="8370"/>
                </a:cubicBezTo>
                <a:lnTo>
                  <a:pt x="14312" y="8292"/>
                </a:lnTo>
                <a:lnTo>
                  <a:pt x="14287" y="7784"/>
                </a:lnTo>
                <a:cubicBezTo>
                  <a:pt x="14275" y="7498"/>
                  <a:pt x="14285" y="7244"/>
                  <a:pt x="14312" y="7208"/>
                </a:cubicBezTo>
                <a:cubicBezTo>
                  <a:pt x="14339" y="7173"/>
                  <a:pt x="14392" y="7082"/>
                  <a:pt x="14426" y="7005"/>
                </a:cubicBezTo>
                <a:cubicBezTo>
                  <a:pt x="14659" y="6481"/>
                  <a:pt x="14740" y="6360"/>
                  <a:pt x="14962" y="6216"/>
                </a:cubicBezTo>
                <a:cubicBezTo>
                  <a:pt x="15041" y="6164"/>
                  <a:pt x="15107" y="6101"/>
                  <a:pt x="15107" y="6078"/>
                </a:cubicBezTo>
                <a:cubicBezTo>
                  <a:pt x="15107" y="6055"/>
                  <a:pt x="15161" y="6015"/>
                  <a:pt x="15226" y="5988"/>
                </a:cubicBezTo>
                <a:cubicBezTo>
                  <a:pt x="15340" y="5939"/>
                  <a:pt x="15343" y="5923"/>
                  <a:pt x="15346" y="5342"/>
                </a:cubicBezTo>
                <a:cubicBezTo>
                  <a:pt x="15348" y="4927"/>
                  <a:pt x="15369" y="4737"/>
                  <a:pt x="15412" y="4711"/>
                </a:cubicBezTo>
                <a:cubicBezTo>
                  <a:pt x="15490" y="4665"/>
                  <a:pt x="15492" y="4360"/>
                  <a:pt x="15415" y="4275"/>
                </a:cubicBezTo>
                <a:cubicBezTo>
                  <a:pt x="15384" y="4239"/>
                  <a:pt x="15352" y="4165"/>
                  <a:pt x="15343" y="4110"/>
                </a:cubicBezTo>
                <a:cubicBezTo>
                  <a:pt x="15334" y="4056"/>
                  <a:pt x="15295" y="3968"/>
                  <a:pt x="15257" y="3912"/>
                </a:cubicBezTo>
                <a:cubicBezTo>
                  <a:pt x="15200" y="3827"/>
                  <a:pt x="15200" y="3797"/>
                  <a:pt x="15257" y="3742"/>
                </a:cubicBezTo>
                <a:cubicBezTo>
                  <a:pt x="15364" y="3640"/>
                  <a:pt x="15385" y="2788"/>
                  <a:pt x="15284" y="2702"/>
                </a:cubicBezTo>
                <a:cubicBezTo>
                  <a:pt x="15242" y="2666"/>
                  <a:pt x="15196" y="2641"/>
                  <a:pt x="15176" y="2647"/>
                </a:cubicBezTo>
                <a:cubicBezTo>
                  <a:pt x="15136" y="2660"/>
                  <a:pt x="15117" y="2641"/>
                  <a:pt x="14956" y="2429"/>
                </a:cubicBezTo>
                <a:cubicBezTo>
                  <a:pt x="14896" y="2351"/>
                  <a:pt x="14845" y="2269"/>
                  <a:pt x="14845" y="2249"/>
                </a:cubicBezTo>
                <a:cubicBezTo>
                  <a:pt x="14845" y="2230"/>
                  <a:pt x="14794" y="2186"/>
                  <a:pt x="14731" y="2151"/>
                </a:cubicBezTo>
                <a:cubicBezTo>
                  <a:pt x="14669" y="2116"/>
                  <a:pt x="14633" y="2080"/>
                  <a:pt x="14651" y="2069"/>
                </a:cubicBezTo>
                <a:cubicBezTo>
                  <a:pt x="14669" y="2058"/>
                  <a:pt x="14612" y="2014"/>
                  <a:pt x="14526" y="1971"/>
                </a:cubicBezTo>
                <a:cubicBezTo>
                  <a:pt x="14416" y="1915"/>
                  <a:pt x="14381" y="1875"/>
                  <a:pt x="14403" y="1833"/>
                </a:cubicBezTo>
                <a:cubicBezTo>
                  <a:pt x="14423" y="1795"/>
                  <a:pt x="14411" y="1776"/>
                  <a:pt x="14373" y="1781"/>
                </a:cubicBezTo>
                <a:cubicBezTo>
                  <a:pt x="14340" y="1786"/>
                  <a:pt x="14284" y="1762"/>
                  <a:pt x="14251" y="1728"/>
                </a:cubicBezTo>
                <a:cubicBezTo>
                  <a:pt x="14218" y="1693"/>
                  <a:pt x="14140" y="1624"/>
                  <a:pt x="14076" y="1575"/>
                </a:cubicBezTo>
                <a:cubicBezTo>
                  <a:pt x="14010" y="1526"/>
                  <a:pt x="13956" y="1473"/>
                  <a:pt x="13956" y="1457"/>
                </a:cubicBezTo>
                <a:cubicBezTo>
                  <a:pt x="13956" y="1441"/>
                  <a:pt x="13910" y="1401"/>
                  <a:pt x="13853" y="1367"/>
                </a:cubicBezTo>
                <a:cubicBezTo>
                  <a:pt x="13796" y="1333"/>
                  <a:pt x="13733" y="1248"/>
                  <a:pt x="13714" y="1179"/>
                </a:cubicBezTo>
                <a:cubicBezTo>
                  <a:pt x="13686" y="1073"/>
                  <a:pt x="13668" y="1060"/>
                  <a:pt x="13592" y="1084"/>
                </a:cubicBezTo>
                <a:cubicBezTo>
                  <a:pt x="13522" y="1107"/>
                  <a:pt x="13458" y="1085"/>
                  <a:pt x="13297" y="984"/>
                </a:cubicBezTo>
                <a:cubicBezTo>
                  <a:pt x="13185" y="912"/>
                  <a:pt x="13100" y="843"/>
                  <a:pt x="13108" y="829"/>
                </a:cubicBezTo>
                <a:cubicBezTo>
                  <a:pt x="13115" y="815"/>
                  <a:pt x="13098" y="805"/>
                  <a:pt x="13072" y="809"/>
                </a:cubicBezTo>
                <a:cubicBezTo>
                  <a:pt x="13021" y="818"/>
                  <a:pt x="12911" y="763"/>
                  <a:pt x="12586" y="561"/>
                </a:cubicBezTo>
                <a:cubicBezTo>
                  <a:pt x="12470" y="488"/>
                  <a:pt x="12354" y="436"/>
                  <a:pt x="12328" y="446"/>
                </a:cubicBezTo>
                <a:cubicBezTo>
                  <a:pt x="12301" y="456"/>
                  <a:pt x="12223" y="441"/>
                  <a:pt x="12152" y="413"/>
                </a:cubicBezTo>
                <a:cubicBezTo>
                  <a:pt x="12083" y="386"/>
                  <a:pt x="11990" y="363"/>
                  <a:pt x="11947" y="363"/>
                </a:cubicBezTo>
                <a:cubicBezTo>
                  <a:pt x="11904" y="363"/>
                  <a:pt x="11842" y="335"/>
                  <a:pt x="11811" y="300"/>
                </a:cubicBezTo>
                <a:cubicBezTo>
                  <a:pt x="11780" y="265"/>
                  <a:pt x="11733" y="245"/>
                  <a:pt x="11705" y="255"/>
                </a:cubicBezTo>
                <a:cubicBezTo>
                  <a:pt x="11676" y="266"/>
                  <a:pt x="11623" y="261"/>
                  <a:pt x="11588" y="243"/>
                </a:cubicBezTo>
                <a:cubicBezTo>
                  <a:pt x="11553" y="226"/>
                  <a:pt x="11424" y="197"/>
                  <a:pt x="11302" y="178"/>
                </a:cubicBezTo>
                <a:cubicBezTo>
                  <a:pt x="11180" y="158"/>
                  <a:pt x="11019" y="107"/>
                  <a:pt x="10944" y="65"/>
                </a:cubicBezTo>
                <a:cubicBezTo>
                  <a:pt x="10834" y="5"/>
                  <a:pt x="10786" y="-3"/>
                  <a:pt x="10707" y="22"/>
                </a:cubicBezTo>
                <a:cubicBezTo>
                  <a:pt x="10652" y="40"/>
                  <a:pt x="10583" y="44"/>
                  <a:pt x="10552" y="32"/>
                </a:cubicBezTo>
                <a:cubicBezTo>
                  <a:pt x="10501" y="13"/>
                  <a:pt x="10171" y="2"/>
                  <a:pt x="9846" y="0"/>
                </a:cubicBezTo>
                <a:close/>
                <a:moveTo>
                  <a:pt x="3024" y="1993"/>
                </a:moveTo>
                <a:cubicBezTo>
                  <a:pt x="2924" y="1993"/>
                  <a:pt x="2880" y="2083"/>
                  <a:pt x="2957" y="2129"/>
                </a:cubicBezTo>
                <a:cubicBezTo>
                  <a:pt x="3004" y="2157"/>
                  <a:pt x="3007" y="2157"/>
                  <a:pt x="3101" y="2101"/>
                </a:cubicBezTo>
                <a:cubicBezTo>
                  <a:pt x="3199" y="2042"/>
                  <a:pt x="3165" y="1993"/>
                  <a:pt x="3024" y="1993"/>
                </a:cubicBezTo>
                <a:close/>
              </a:path>
            </a:pathLst>
          </a:custGeom>
          <a:ln w="12700">
            <a:miter lim="400000"/>
          </a:ln>
        </p:spPr>
      </p:pic>
      <p:sp>
        <p:nvSpPr>
          <p:cNvPr id="553" name="Statute of Wills"/>
          <p:cNvSpPr txBox="1"/>
          <p:nvPr/>
        </p:nvSpPr>
        <p:spPr>
          <a:xfrm>
            <a:off x="6300151" y="10429603"/>
            <a:ext cx="11783698"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643061">
              <a:defRPr sz="13400" b="0">
                <a:latin typeface="Helvetica"/>
                <a:ea typeface="Helvetica"/>
                <a:cs typeface="Helvetica"/>
                <a:sym typeface="Helvetica"/>
              </a:defRPr>
            </a:lvl1pPr>
          </a:lstStyle>
          <a:p>
            <a:r>
              <a:t>Statute of Wills</a:t>
            </a:r>
          </a:p>
        </p:txBody>
      </p:sp>
      <p:sp>
        <p:nvSpPr>
          <p:cNvPr id="554" name="1540"/>
          <p:cNvSpPr txBox="1"/>
          <p:nvPr/>
        </p:nvSpPr>
        <p:spPr>
          <a:xfrm>
            <a:off x="9258906" y="761827"/>
            <a:ext cx="5826870" cy="3180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20200" b="0">
                <a:latin typeface="Helvetica"/>
                <a:ea typeface="Helvetica"/>
                <a:cs typeface="Helvetica"/>
                <a:sym typeface="Helvetica"/>
              </a:defRPr>
            </a:lvl1pPr>
          </a:lstStyle>
          <a:p>
            <a:r>
              <a:t>1540</a:t>
            </a:r>
          </a:p>
        </p:txBody>
      </p:sp>
      <p:pic>
        <p:nvPicPr>
          <p:cNvPr id="555" name="shakespeare-statue.png" descr="shakespeare-statu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9963798" y="938956"/>
            <a:ext cx="3634188" cy="3713540"/>
          </a:xfrm>
          <a:custGeom>
            <a:avLst/>
            <a:gdLst/>
            <a:ahLst/>
            <a:cxnLst>
              <a:cxn ang="0">
                <a:pos x="wd2" y="hd2"/>
              </a:cxn>
              <a:cxn ang="5400000">
                <a:pos x="wd2" y="hd2"/>
              </a:cxn>
              <a:cxn ang="10800000">
                <a:pos x="wd2" y="hd2"/>
              </a:cxn>
              <a:cxn ang="16200000">
                <a:pos x="wd2" y="hd2"/>
              </a:cxn>
            </a:cxnLst>
            <a:rect l="0" t="0" r="r" b="b"/>
            <a:pathLst>
              <a:path w="21551" h="21592" extrusionOk="0">
                <a:moveTo>
                  <a:pt x="8775" y="0"/>
                </a:moveTo>
                <a:cubicBezTo>
                  <a:pt x="7923" y="9"/>
                  <a:pt x="7805" y="62"/>
                  <a:pt x="7161" y="704"/>
                </a:cubicBezTo>
                <a:cubicBezTo>
                  <a:pt x="6458" y="1404"/>
                  <a:pt x="6396" y="1491"/>
                  <a:pt x="6396" y="1795"/>
                </a:cubicBezTo>
                <a:cubicBezTo>
                  <a:pt x="6395" y="1963"/>
                  <a:pt x="6349" y="2112"/>
                  <a:pt x="6245" y="2266"/>
                </a:cubicBezTo>
                <a:cubicBezTo>
                  <a:pt x="6080" y="2510"/>
                  <a:pt x="6073" y="2471"/>
                  <a:pt x="6349" y="2944"/>
                </a:cubicBezTo>
                <a:cubicBezTo>
                  <a:pt x="6441" y="3104"/>
                  <a:pt x="6497" y="3316"/>
                  <a:pt x="6509" y="3551"/>
                </a:cubicBezTo>
                <a:cubicBezTo>
                  <a:pt x="6515" y="3675"/>
                  <a:pt x="6738" y="3884"/>
                  <a:pt x="6864" y="3884"/>
                </a:cubicBezTo>
                <a:cubicBezTo>
                  <a:pt x="6917" y="3884"/>
                  <a:pt x="7038" y="3960"/>
                  <a:pt x="7130" y="4054"/>
                </a:cubicBezTo>
                <a:cubicBezTo>
                  <a:pt x="7270" y="4197"/>
                  <a:pt x="7284" y="4241"/>
                  <a:pt x="7222" y="4315"/>
                </a:cubicBezTo>
                <a:cubicBezTo>
                  <a:pt x="7180" y="4364"/>
                  <a:pt x="7115" y="4403"/>
                  <a:pt x="7076" y="4403"/>
                </a:cubicBezTo>
                <a:cubicBezTo>
                  <a:pt x="7037" y="4403"/>
                  <a:pt x="6822" y="4544"/>
                  <a:pt x="6598" y="4717"/>
                </a:cubicBezTo>
                <a:cubicBezTo>
                  <a:pt x="6374" y="4890"/>
                  <a:pt x="6074" y="5092"/>
                  <a:pt x="5932" y="5164"/>
                </a:cubicBezTo>
                <a:cubicBezTo>
                  <a:pt x="5791" y="5237"/>
                  <a:pt x="5603" y="5403"/>
                  <a:pt x="5511" y="5534"/>
                </a:cubicBezTo>
                <a:cubicBezTo>
                  <a:pt x="5419" y="5664"/>
                  <a:pt x="5265" y="5804"/>
                  <a:pt x="5170" y="5843"/>
                </a:cubicBezTo>
                <a:cubicBezTo>
                  <a:pt x="4972" y="5923"/>
                  <a:pt x="4719" y="6270"/>
                  <a:pt x="4306" y="7031"/>
                </a:cubicBezTo>
                <a:cubicBezTo>
                  <a:pt x="4152" y="7315"/>
                  <a:pt x="4008" y="7572"/>
                  <a:pt x="3986" y="7603"/>
                </a:cubicBezTo>
                <a:cubicBezTo>
                  <a:pt x="3913" y="7707"/>
                  <a:pt x="3579" y="8637"/>
                  <a:pt x="3546" y="8829"/>
                </a:cubicBezTo>
                <a:cubicBezTo>
                  <a:pt x="3528" y="8932"/>
                  <a:pt x="3465" y="9102"/>
                  <a:pt x="3407" y="9205"/>
                </a:cubicBezTo>
                <a:cubicBezTo>
                  <a:pt x="3156" y="9653"/>
                  <a:pt x="3075" y="10307"/>
                  <a:pt x="3221" y="10705"/>
                </a:cubicBezTo>
                <a:lnTo>
                  <a:pt x="3299" y="10913"/>
                </a:lnTo>
                <a:lnTo>
                  <a:pt x="2675" y="11508"/>
                </a:lnTo>
                <a:lnTo>
                  <a:pt x="2056" y="12103"/>
                </a:lnTo>
                <a:lnTo>
                  <a:pt x="1976" y="12565"/>
                </a:lnTo>
                <a:cubicBezTo>
                  <a:pt x="1934" y="12819"/>
                  <a:pt x="1898" y="13063"/>
                  <a:pt x="1896" y="13109"/>
                </a:cubicBezTo>
                <a:cubicBezTo>
                  <a:pt x="1895" y="13155"/>
                  <a:pt x="1733" y="13285"/>
                  <a:pt x="1538" y="13398"/>
                </a:cubicBezTo>
                <a:cubicBezTo>
                  <a:pt x="1123" y="13637"/>
                  <a:pt x="70" y="14690"/>
                  <a:pt x="11" y="14923"/>
                </a:cubicBezTo>
                <a:cubicBezTo>
                  <a:pt x="-36" y="15106"/>
                  <a:pt x="70" y="15546"/>
                  <a:pt x="225" y="15802"/>
                </a:cubicBezTo>
                <a:cubicBezTo>
                  <a:pt x="290" y="15909"/>
                  <a:pt x="338" y="16092"/>
                  <a:pt x="338" y="16252"/>
                </a:cubicBezTo>
                <a:cubicBezTo>
                  <a:pt x="338" y="16401"/>
                  <a:pt x="373" y="16591"/>
                  <a:pt x="418" y="16677"/>
                </a:cubicBezTo>
                <a:cubicBezTo>
                  <a:pt x="539" y="16908"/>
                  <a:pt x="589" y="17791"/>
                  <a:pt x="519" y="18447"/>
                </a:cubicBezTo>
                <a:cubicBezTo>
                  <a:pt x="486" y="18764"/>
                  <a:pt x="443" y="19171"/>
                  <a:pt x="425" y="19351"/>
                </a:cubicBezTo>
                <a:cubicBezTo>
                  <a:pt x="408" y="19532"/>
                  <a:pt x="339" y="19805"/>
                  <a:pt x="270" y="19958"/>
                </a:cubicBezTo>
                <a:cubicBezTo>
                  <a:pt x="179" y="20159"/>
                  <a:pt x="136" y="20408"/>
                  <a:pt x="110" y="20856"/>
                </a:cubicBezTo>
                <a:cubicBezTo>
                  <a:pt x="90" y="21197"/>
                  <a:pt x="82" y="21503"/>
                  <a:pt x="93" y="21534"/>
                </a:cubicBezTo>
                <a:cubicBezTo>
                  <a:pt x="106" y="21572"/>
                  <a:pt x="3708" y="21592"/>
                  <a:pt x="10590" y="21592"/>
                </a:cubicBezTo>
                <a:lnTo>
                  <a:pt x="21065" y="21592"/>
                </a:lnTo>
                <a:lnTo>
                  <a:pt x="21199" y="21465"/>
                </a:lnTo>
                <a:cubicBezTo>
                  <a:pt x="21293" y="21378"/>
                  <a:pt x="21338" y="21276"/>
                  <a:pt x="21338" y="21130"/>
                </a:cubicBezTo>
                <a:cubicBezTo>
                  <a:pt x="21338" y="21015"/>
                  <a:pt x="21378" y="20783"/>
                  <a:pt x="21430" y="20614"/>
                </a:cubicBezTo>
                <a:cubicBezTo>
                  <a:pt x="21498" y="20387"/>
                  <a:pt x="21518" y="20114"/>
                  <a:pt x="21505" y="19577"/>
                </a:cubicBezTo>
                <a:cubicBezTo>
                  <a:pt x="21496" y="19177"/>
                  <a:pt x="21510" y="18817"/>
                  <a:pt x="21536" y="18777"/>
                </a:cubicBezTo>
                <a:cubicBezTo>
                  <a:pt x="21564" y="18732"/>
                  <a:pt x="21552" y="18712"/>
                  <a:pt x="21505" y="18721"/>
                </a:cubicBezTo>
                <a:cubicBezTo>
                  <a:pt x="21410" y="18742"/>
                  <a:pt x="21229" y="18137"/>
                  <a:pt x="21223" y="17775"/>
                </a:cubicBezTo>
                <a:cubicBezTo>
                  <a:pt x="21212" y="17173"/>
                  <a:pt x="21039" y="16629"/>
                  <a:pt x="20592" y="15779"/>
                </a:cubicBezTo>
                <a:cubicBezTo>
                  <a:pt x="20353" y="15325"/>
                  <a:pt x="20120" y="14896"/>
                  <a:pt x="20074" y="14826"/>
                </a:cubicBezTo>
                <a:cubicBezTo>
                  <a:pt x="20029" y="14756"/>
                  <a:pt x="19964" y="14583"/>
                  <a:pt x="19926" y="14441"/>
                </a:cubicBezTo>
                <a:cubicBezTo>
                  <a:pt x="19764" y="13838"/>
                  <a:pt x="19632" y="13585"/>
                  <a:pt x="19416" y="13460"/>
                </a:cubicBezTo>
                <a:lnTo>
                  <a:pt x="19206" y="13340"/>
                </a:lnTo>
                <a:lnTo>
                  <a:pt x="19246" y="12837"/>
                </a:lnTo>
                <a:cubicBezTo>
                  <a:pt x="19268" y="12561"/>
                  <a:pt x="19311" y="12256"/>
                  <a:pt x="19340" y="12161"/>
                </a:cubicBezTo>
                <a:cubicBezTo>
                  <a:pt x="19548" y="11475"/>
                  <a:pt x="19631" y="11015"/>
                  <a:pt x="19559" y="10970"/>
                </a:cubicBezTo>
                <a:cubicBezTo>
                  <a:pt x="19517" y="10944"/>
                  <a:pt x="19462" y="10922"/>
                  <a:pt x="19439" y="10922"/>
                </a:cubicBezTo>
                <a:cubicBezTo>
                  <a:pt x="19416" y="10921"/>
                  <a:pt x="19358" y="10842"/>
                  <a:pt x="19307" y="10744"/>
                </a:cubicBezTo>
                <a:cubicBezTo>
                  <a:pt x="19221" y="10581"/>
                  <a:pt x="19093" y="10400"/>
                  <a:pt x="18648" y="9812"/>
                </a:cubicBezTo>
                <a:cubicBezTo>
                  <a:pt x="18468" y="9574"/>
                  <a:pt x="17500" y="8730"/>
                  <a:pt x="17408" y="8730"/>
                </a:cubicBezTo>
                <a:cubicBezTo>
                  <a:pt x="17315" y="8730"/>
                  <a:pt x="16857" y="8126"/>
                  <a:pt x="16838" y="7977"/>
                </a:cubicBezTo>
                <a:cubicBezTo>
                  <a:pt x="16836" y="7961"/>
                  <a:pt x="16751" y="7817"/>
                  <a:pt x="16645" y="7657"/>
                </a:cubicBezTo>
                <a:cubicBezTo>
                  <a:pt x="16540" y="7496"/>
                  <a:pt x="16452" y="7300"/>
                  <a:pt x="16452" y="7223"/>
                </a:cubicBezTo>
                <a:cubicBezTo>
                  <a:pt x="16452" y="7086"/>
                  <a:pt x="16407" y="7007"/>
                  <a:pt x="15994" y="6473"/>
                </a:cubicBezTo>
                <a:cubicBezTo>
                  <a:pt x="15887" y="6333"/>
                  <a:pt x="15709" y="6051"/>
                  <a:pt x="15598" y="5845"/>
                </a:cubicBezTo>
                <a:cubicBezTo>
                  <a:pt x="15487" y="5639"/>
                  <a:pt x="15289" y="5341"/>
                  <a:pt x="15160" y="5183"/>
                </a:cubicBezTo>
                <a:cubicBezTo>
                  <a:pt x="15032" y="5024"/>
                  <a:pt x="14899" y="4834"/>
                  <a:pt x="14866" y="4761"/>
                </a:cubicBezTo>
                <a:cubicBezTo>
                  <a:pt x="14744" y="4488"/>
                  <a:pt x="14493" y="4226"/>
                  <a:pt x="14247" y="4119"/>
                </a:cubicBezTo>
                <a:cubicBezTo>
                  <a:pt x="14108" y="4059"/>
                  <a:pt x="13869" y="3901"/>
                  <a:pt x="13720" y="3766"/>
                </a:cubicBezTo>
                <a:cubicBezTo>
                  <a:pt x="13362" y="3442"/>
                  <a:pt x="13035" y="3355"/>
                  <a:pt x="12430" y="3429"/>
                </a:cubicBezTo>
                <a:cubicBezTo>
                  <a:pt x="11906" y="3493"/>
                  <a:pt x="11750" y="3545"/>
                  <a:pt x="11489" y="3741"/>
                </a:cubicBezTo>
                <a:cubicBezTo>
                  <a:pt x="11264" y="3909"/>
                  <a:pt x="11179" y="3918"/>
                  <a:pt x="11037" y="3791"/>
                </a:cubicBezTo>
                <a:cubicBezTo>
                  <a:pt x="10937" y="3703"/>
                  <a:pt x="10935" y="3689"/>
                  <a:pt x="11044" y="3489"/>
                </a:cubicBezTo>
                <a:cubicBezTo>
                  <a:pt x="11107" y="3374"/>
                  <a:pt x="11159" y="3180"/>
                  <a:pt x="11159" y="3058"/>
                </a:cubicBezTo>
                <a:cubicBezTo>
                  <a:pt x="11159" y="2883"/>
                  <a:pt x="11199" y="2803"/>
                  <a:pt x="11338" y="2684"/>
                </a:cubicBezTo>
                <a:cubicBezTo>
                  <a:pt x="11553" y="2499"/>
                  <a:pt x="11558" y="2333"/>
                  <a:pt x="11364" y="2107"/>
                </a:cubicBezTo>
                <a:cubicBezTo>
                  <a:pt x="11283" y="2013"/>
                  <a:pt x="11218" y="1883"/>
                  <a:pt x="11218" y="1818"/>
                </a:cubicBezTo>
                <a:cubicBezTo>
                  <a:pt x="11218" y="1591"/>
                  <a:pt x="10938" y="1157"/>
                  <a:pt x="10517" y="738"/>
                </a:cubicBezTo>
                <a:cubicBezTo>
                  <a:pt x="9938" y="163"/>
                  <a:pt x="9528" y="-8"/>
                  <a:pt x="8775" y="0"/>
                </a:cubicBezTo>
                <a:close/>
              </a:path>
            </a:pathLst>
          </a:custGeom>
          <a:ln w="12700">
            <a:miter lim="400000"/>
          </a:ln>
        </p:spPr>
      </p:pic>
      <p:pic>
        <p:nvPicPr>
          <p:cNvPr id="556" name="Shakespeare-Statue-in-Centr.png" descr="Shakespeare-Statue-in-Centr.png"/>
          <p:cNvPicPr>
            <a:picLocks noChangeAspect="1"/>
          </p:cNvPicPr>
          <p:nvPr/>
        </p:nvPicPr>
        <p:blipFill>
          <a:blip r:embed="rId6"/>
          <a:stretch>
            <a:fillRect/>
          </a:stretch>
        </p:blipFill>
        <p:spPr>
          <a:xfrm>
            <a:off x="1404369" y="406682"/>
            <a:ext cx="3083245" cy="4446986"/>
          </a:xfrm>
          <a:prstGeom prst="rect">
            <a:avLst/>
          </a:prstGeom>
          <a:ln w="12700">
            <a:miter lim="400000"/>
          </a:ln>
        </p:spPr>
      </p:pic>
      <p:pic>
        <p:nvPicPr>
          <p:cNvPr id="557" name="Image" descr="Image"/>
          <p:cNvPicPr>
            <a:picLocks noChangeAspect="1"/>
          </p:cNvPicPr>
          <p:nvPr/>
        </p:nvPicPr>
        <p:blipFill>
          <a:blip r:embed="rId7"/>
          <a:stretch>
            <a:fillRect/>
          </a:stretch>
        </p:blipFill>
        <p:spPr>
          <a:xfrm>
            <a:off x="15153904" y="213195"/>
            <a:ext cx="2960333" cy="3644431"/>
          </a:xfrm>
          <a:prstGeom prst="rect">
            <a:avLst/>
          </a:prstGeom>
          <a:ln w="12700">
            <a:miter lim="400000"/>
          </a:ln>
        </p:spPr>
      </p:pic>
      <p:pic>
        <p:nvPicPr>
          <p:cNvPr id="558" name="Image" descr="Image"/>
          <p:cNvPicPr>
            <a:picLocks noChangeAspect="1"/>
          </p:cNvPicPr>
          <p:nvPr/>
        </p:nvPicPr>
        <p:blipFill>
          <a:blip r:embed="rId8"/>
          <a:stretch>
            <a:fillRect/>
          </a:stretch>
        </p:blipFill>
        <p:spPr>
          <a:xfrm>
            <a:off x="17179942" y="5076369"/>
            <a:ext cx="3083245" cy="3825366"/>
          </a:xfrm>
          <a:prstGeom prst="rect">
            <a:avLst/>
          </a:prstGeom>
          <a:ln w="12700">
            <a:miter lim="400000"/>
          </a:ln>
        </p:spPr>
      </p:pic>
      <p:pic>
        <p:nvPicPr>
          <p:cNvPr id="559" name="Image" descr="Image"/>
          <p:cNvPicPr>
            <a:picLocks noChangeAspect="1"/>
          </p:cNvPicPr>
          <p:nvPr/>
        </p:nvPicPr>
        <p:blipFill>
          <a:blip r:embed="rId9"/>
          <a:stretch>
            <a:fillRect/>
          </a:stretch>
        </p:blipFill>
        <p:spPr>
          <a:xfrm>
            <a:off x="3808403" y="4522684"/>
            <a:ext cx="3553535" cy="4585561"/>
          </a:xfrm>
          <a:prstGeom prst="rect">
            <a:avLst/>
          </a:prstGeom>
          <a:ln w="12700">
            <a:miter lim="400000"/>
          </a:ln>
        </p:spPr>
      </p:pic>
      <p:pic>
        <p:nvPicPr>
          <p:cNvPr id="560" name="Image" descr="Image"/>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9517511" y="10420393"/>
            <a:ext cx="3990479" cy="3295597"/>
          </a:xfrm>
          <a:custGeom>
            <a:avLst/>
            <a:gdLst/>
            <a:ahLst/>
            <a:cxnLst>
              <a:cxn ang="0">
                <a:pos x="wd2" y="hd2"/>
              </a:cxn>
              <a:cxn ang="5400000">
                <a:pos x="wd2" y="hd2"/>
              </a:cxn>
              <a:cxn ang="10800000">
                <a:pos x="wd2" y="hd2"/>
              </a:cxn>
              <a:cxn ang="16200000">
                <a:pos x="wd2" y="hd2"/>
              </a:cxn>
            </a:cxnLst>
            <a:rect l="0" t="0" r="r" b="b"/>
            <a:pathLst>
              <a:path w="21591" h="21599" extrusionOk="0">
                <a:moveTo>
                  <a:pt x="9414" y="2"/>
                </a:moveTo>
                <a:cubicBezTo>
                  <a:pt x="8809" y="12"/>
                  <a:pt x="8529" y="52"/>
                  <a:pt x="8449" y="132"/>
                </a:cubicBezTo>
                <a:cubicBezTo>
                  <a:pt x="8354" y="228"/>
                  <a:pt x="8284" y="565"/>
                  <a:pt x="8252" y="1102"/>
                </a:cubicBezTo>
                <a:cubicBezTo>
                  <a:pt x="8198" y="2005"/>
                  <a:pt x="8084" y="2233"/>
                  <a:pt x="7578" y="2439"/>
                </a:cubicBezTo>
                <a:lnTo>
                  <a:pt x="7277" y="2561"/>
                </a:lnTo>
                <a:lnTo>
                  <a:pt x="7273" y="2561"/>
                </a:lnTo>
                <a:lnTo>
                  <a:pt x="7301" y="3826"/>
                </a:lnTo>
                <a:cubicBezTo>
                  <a:pt x="7331" y="5306"/>
                  <a:pt x="7386" y="6199"/>
                  <a:pt x="7455" y="6333"/>
                </a:cubicBezTo>
                <a:cubicBezTo>
                  <a:pt x="7482" y="6386"/>
                  <a:pt x="7438" y="6736"/>
                  <a:pt x="7359" y="7111"/>
                </a:cubicBezTo>
                <a:cubicBezTo>
                  <a:pt x="7327" y="7259"/>
                  <a:pt x="7307" y="7387"/>
                  <a:pt x="7292" y="7506"/>
                </a:cubicBezTo>
                <a:cubicBezTo>
                  <a:pt x="7289" y="7580"/>
                  <a:pt x="7286" y="7651"/>
                  <a:pt x="7281" y="7732"/>
                </a:cubicBezTo>
                <a:lnTo>
                  <a:pt x="7271" y="7951"/>
                </a:lnTo>
                <a:cubicBezTo>
                  <a:pt x="7271" y="7954"/>
                  <a:pt x="7270" y="7957"/>
                  <a:pt x="7271" y="7961"/>
                </a:cubicBezTo>
                <a:cubicBezTo>
                  <a:pt x="7276" y="8035"/>
                  <a:pt x="7287" y="8105"/>
                  <a:pt x="7303" y="8172"/>
                </a:cubicBezTo>
                <a:cubicBezTo>
                  <a:pt x="7382" y="8507"/>
                  <a:pt x="7366" y="8572"/>
                  <a:pt x="7148" y="8752"/>
                </a:cubicBezTo>
                <a:cubicBezTo>
                  <a:pt x="6478" y="9308"/>
                  <a:pt x="6102" y="9852"/>
                  <a:pt x="5722" y="10820"/>
                </a:cubicBezTo>
                <a:cubicBezTo>
                  <a:pt x="5647" y="11012"/>
                  <a:pt x="5406" y="11373"/>
                  <a:pt x="5188" y="11621"/>
                </a:cubicBezTo>
                <a:cubicBezTo>
                  <a:pt x="4812" y="12047"/>
                  <a:pt x="4798" y="12087"/>
                  <a:pt x="4937" y="12321"/>
                </a:cubicBezTo>
                <a:cubicBezTo>
                  <a:pt x="5002" y="12430"/>
                  <a:pt x="5042" y="12500"/>
                  <a:pt x="5083" y="12576"/>
                </a:cubicBezTo>
                <a:cubicBezTo>
                  <a:pt x="5122" y="12633"/>
                  <a:pt x="5155" y="12690"/>
                  <a:pt x="5164" y="12742"/>
                </a:cubicBezTo>
                <a:cubicBezTo>
                  <a:pt x="5250" y="12974"/>
                  <a:pt x="5138" y="13067"/>
                  <a:pt x="4752" y="13377"/>
                </a:cubicBezTo>
                <a:cubicBezTo>
                  <a:pt x="4744" y="13383"/>
                  <a:pt x="4734" y="13392"/>
                  <a:pt x="4726" y="13398"/>
                </a:cubicBezTo>
                <a:cubicBezTo>
                  <a:pt x="4667" y="13445"/>
                  <a:pt x="4601" y="13487"/>
                  <a:pt x="4535" y="13530"/>
                </a:cubicBezTo>
                <a:cubicBezTo>
                  <a:pt x="4510" y="13547"/>
                  <a:pt x="4486" y="13564"/>
                  <a:pt x="4460" y="13580"/>
                </a:cubicBezTo>
                <a:cubicBezTo>
                  <a:pt x="4396" y="13619"/>
                  <a:pt x="4331" y="13656"/>
                  <a:pt x="4262" y="13692"/>
                </a:cubicBezTo>
                <a:cubicBezTo>
                  <a:pt x="4014" y="13827"/>
                  <a:pt x="3743" y="13949"/>
                  <a:pt x="3489" y="14027"/>
                </a:cubicBezTo>
                <a:cubicBezTo>
                  <a:pt x="3169" y="14126"/>
                  <a:pt x="2827" y="14275"/>
                  <a:pt x="2581" y="14404"/>
                </a:cubicBezTo>
                <a:cubicBezTo>
                  <a:pt x="2398" y="14518"/>
                  <a:pt x="2230" y="14643"/>
                  <a:pt x="2083" y="14779"/>
                </a:cubicBezTo>
                <a:cubicBezTo>
                  <a:pt x="1760" y="15133"/>
                  <a:pt x="1450" y="15655"/>
                  <a:pt x="1424" y="15926"/>
                </a:cubicBezTo>
                <a:cubicBezTo>
                  <a:pt x="1422" y="15953"/>
                  <a:pt x="1417" y="15980"/>
                  <a:pt x="1417" y="16007"/>
                </a:cubicBezTo>
                <a:cubicBezTo>
                  <a:pt x="1417" y="16174"/>
                  <a:pt x="1378" y="16359"/>
                  <a:pt x="1331" y="16420"/>
                </a:cubicBezTo>
                <a:cubicBezTo>
                  <a:pt x="1315" y="16441"/>
                  <a:pt x="1289" y="16511"/>
                  <a:pt x="1269" y="16553"/>
                </a:cubicBezTo>
                <a:cubicBezTo>
                  <a:pt x="1173" y="16880"/>
                  <a:pt x="1039" y="17304"/>
                  <a:pt x="891" y="17749"/>
                </a:cubicBezTo>
                <a:cubicBezTo>
                  <a:pt x="602" y="18617"/>
                  <a:pt x="295" y="19747"/>
                  <a:pt x="208" y="20259"/>
                </a:cubicBezTo>
                <a:cubicBezTo>
                  <a:pt x="121" y="20772"/>
                  <a:pt x="28" y="21284"/>
                  <a:pt x="2" y="21396"/>
                </a:cubicBezTo>
                <a:cubicBezTo>
                  <a:pt x="-9" y="21442"/>
                  <a:pt x="23" y="21478"/>
                  <a:pt x="202" y="21505"/>
                </a:cubicBezTo>
                <a:cubicBezTo>
                  <a:pt x="484" y="21535"/>
                  <a:pt x="1066" y="21556"/>
                  <a:pt x="2158" y="21570"/>
                </a:cubicBezTo>
                <a:cubicBezTo>
                  <a:pt x="2683" y="21577"/>
                  <a:pt x="3527" y="21582"/>
                  <a:pt x="4292" y="21586"/>
                </a:cubicBezTo>
                <a:cubicBezTo>
                  <a:pt x="6136" y="21593"/>
                  <a:pt x="8250" y="21599"/>
                  <a:pt x="10773" y="21599"/>
                </a:cubicBezTo>
                <a:lnTo>
                  <a:pt x="21591" y="21599"/>
                </a:lnTo>
                <a:lnTo>
                  <a:pt x="21408" y="20579"/>
                </a:lnTo>
                <a:cubicBezTo>
                  <a:pt x="21263" y="19764"/>
                  <a:pt x="21147" y="19177"/>
                  <a:pt x="21020" y="18647"/>
                </a:cubicBezTo>
                <a:cubicBezTo>
                  <a:pt x="21006" y="18590"/>
                  <a:pt x="20991" y="18532"/>
                  <a:pt x="20977" y="18475"/>
                </a:cubicBezTo>
                <a:cubicBezTo>
                  <a:pt x="20969" y="18444"/>
                  <a:pt x="20961" y="18415"/>
                  <a:pt x="20953" y="18384"/>
                </a:cubicBezTo>
                <a:cubicBezTo>
                  <a:pt x="20823" y="17877"/>
                  <a:pt x="20678" y="17407"/>
                  <a:pt x="20481" y="16834"/>
                </a:cubicBezTo>
                <a:cubicBezTo>
                  <a:pt x="20316" y="16355"/>
                  <a:pt x="20201" y="15983"/>
                  <a:pt x="20133" y="15741"/>
                </a:cubicBezTo>
                <a:cubicBezTo>
                  <a:pt x="20043" y="15517"/>
                  <a:pt x="19958" y="15323"/>
                  <a:pt x="19888" y="15216"/>
                </a:cubicBezTo>
                <a:cubicBezTo>
                  <a:pt x="19850" y="15174"/>
                  <a:pt x="19819" y="15133"/>
                  <a:pt x="19774" y="15094"/>
                </a:cubicBezTo>
                <a:cubicBezTo>
                  <a:pt x="19615" y="14952"/>
                  <a:pt x="19484" y="14766"/>
                  <a:pt x="19484" y="14683"/>
                </a:cubicBezTo>
                <a:cubicBezTo>
                  <a:pt x="19484" y="14600"/>
                  <a:pt x="19387" y="14422"/>
                  <a:pt x="19268" y="14287"/>
                </a:cubicBezTo>
                <a:cubicBezTo>
                  <a:pt x="19036" y="14027"/>
                  <a:pt x="17825" y="13412"/>
                  <a:pt x="17262" y="13268"/>
                </a:cubicBezTo>
                <a:cubicBezTo>
                  <a:pt x="17076" y="13220"/>
                  <a:pt x="16804" y="13106"/>
                  <a:pt x="16656" y="13015"/>
                </a:cubicBezTo>
                <a:cubicBezTo>
                  <a:pt x="16404" y="12860"/>
                  <a:pt x="16390" y="12807"/>
                  <a:pt x="16403" y="12126"/>
                </a:cubicBezTo>
                <a:cubicBezTo>
                  <a:pt x="16411" y="11728"/>
                  <a:pt x="16400" y="10906"/>
                  <a:pt x="16379" y="10297"/>
                </a:cubicBezTo>
                <a:cubicBezTo>
                  <a:pt x="16336" y="8977"/>
                  <a:pt x="16099" y="8254"/>
                  <a:pt x="15220" y="6767"/>
                </a:cubicBezTo>
                <a:cubicBezTo>
                  <a:pt x="14664" y="5827"/>
                  <a:pt x="14662" y="5817"/>
                  <a:pt x="14717" y="5173"/>
                </a:cubicBezTo>
                <a:cubicBezTo>
                  <a:pt x="14718" y="5167"/>
                  <a:pt x="14717" y="5161"/>
                  <a:pt x="14717" y="5155"/>
                </a:cubicBezTo>
                <a:cubicBezTo>
                  <a:pt x="14718" y="5147"/>
                  <a:pt x="14719" y="5137"/>
                  <a:pt x="14720" y="5129"/>
                </a:cubicBezTo>
                <a:cubicBezTo>
                  <a:pt x="14743" y="4801"/>
                  <a:pt x="14696" y="4324"/>
                  <a:pt x="14608" y="3833"/>
                </a:cubicBezTo>
                <a:cubicBezTo>
                  <a:pt x="14592" y="3753"/>
                  <a:pt x="14579" y="3682"/>
                  <a:pt x="14559" y="3594"/>
                </a:cubicBezTo>
                <a:cubicBezTo>
                  <a:pt x="14320" y="2556"/>
                  <a:pt x="14022" y="1860"/>
                  <a:pt x="13521" y="1308"/>
                </a:cubicBezTo>
                <a:cubicBezTo>
                  <a:pt x="13221" y="977"/>
                  <a:pt x="12847" y="698"/>
                  <a:pt x="12373" y="426"/>
                </a:cubicBezTo>
                <a:lnTo>
                  <a:pt x="11960" y="189"/>
                </a:lnTo>
                <a:cubicBezTo>
                  <a:pt x="11937" y="178"/>
                  <a:pt x="11913" y="165"/>
                  <a:pt x="11889" y="155"/>
                </a:cubicBezTo>
                <a:cubicBezTo>
                  <a:pt x="11752" y="97"/>
                  <a:pt x="11511" y="52"/>
                  <a:pt x="11230" y="15"/>
                </a:cubicBezTo>
                <a:lnTo>
                  <a:pt x="10131" y="2"/>
                </a:lnTo>
                <a:cubicBezTo>
                  <a:pt x="9853" y="-1"/>
                  <a:pt x="9615" y="-1"/>
                  <a:pt x="9414" y="2"/>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51"/>
                                        </p:tgtEl>
                                        <p:attrNameLst>
                                          <p:attrName>style.visibility</p:attrName>
                                        </p:attrNameLst>
                                      </p:cBhvr>
                                      <p:to>
                                        <p:strVal val="visible"/>
                                      </p:to>
                                    </p:set>
                                    <p:animEffect transition="in" filter="wipe(left)">
                                      <p:cBhvr>
                                        <p:cTn id="7" dur="1000"/>
                                        <p:tgtEl>
                                          <p:spTgt spid="551"/>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552"/>
                                        </p:tgtEl>
                                        <p:attrNameLst>
                                          <p:attrName>style.visibility</p:attrName>
                                        </p:attrNameLst>
                                      </p:cBhvr>
                                      <p:to>
                                        <p:strVal val="visible"/>
                                      </p:to>
                                    </p:set>
                                    <p:animEffect transition="in" filter="wipe(left)">
                                      <p:cBhvr>
                                        <p:cTn id="11" dur="1000"/>
                                        <p:tgtEl>
                                          <p:spTgt spid="552"/>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555"/>
                                        </p:tgtEl>
                                        <p:attrNameLst>
                                          <p:attrName>style.visibility</p:attrName>
                                        </p:attrNameLst>
                                      </p:cBhvr>
                                      <p:to>
                                        <p:strVal val="visible"/>
                                      </p:to>
                                    </p:set>
                                    <p:animEffect transition="in" filter="wipe(left)">
                                      <p:cBhvr>
                                        <p:cTn id="15" dur="1000"/>
                                        <p:tgtEl>
                                          <p:spTgt spid="555"/>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556"/>
                                        </p:tgtEl>
                                        <p:attrNameLst>
                                          <p:attrName>style.visibility</p:attrName>
                                        </p:attrNameLst>
                                      </p:cBhvr>
                                      <p:to>
                                        <p:strVal val="visible"/>
                                      </p:to>
                                    </p:set>
                                    <p:animEffect transition="in" filter="wipe(left)">
                                      <p:cBhvr>
                                        <p:cTn id="19" dur="1000"/>
                                        <p:tgtEl>
                                          <p:spTgt spid="55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5" nodeType="clickEffect">
                                  <p:stCondLst>
                                    <p:cond delay="0"/>
                                  </p:stCondLst>
                                  <p:iterate>
                                    <p:tmAbs val="0"/>
                                  </p:iterate>
                                  <p:childTnLst>
                                    <p:set>
                                      <p:cBhvr>
                                        <p:cTn id="23" fill="hold"/>
                                        <p:tgtEl>
                                          <p:spTgt spid="557"/>
                                        </p:tgtEl>
                                        <p:attrNameLst>
                                          <p:attrName>style.visibility</p:attrName>
                                        </p:attrNameLst>
                                      </p:cBhvr>
                                      <p:to>
                                        <p:strVal val="visible"/>
                                      </p:to>
                                    </p:set>
                                    <p:animEffect transition="in" filter="fade">
                                      <p:cBhvr>
                                        <p:cTn id="24" dur="1000"/>
                                        <p:tgtEl>
                                          <p:spTgt spid="557"/>
                                        </p:tgtEl>
                                      </p:cBhvr>
                                    </p:animEffect>
                                  </p:childTnLst>
                                </p:cTn>
                              </p:par>
                            </p:childTnLst>
                          </p:cTn>
                        </p:par>
                        <p:par>
                          <p:cTn id="25" fill="hold">
                            <p:stCondLst>
                              <p:cond delay="1000"/>
                            </p:stCondLst>
                            <p:childTnLst>
                              <p:par>
                                <p:cTn id="26" presetID="10" presetClass="entr" fill="hold" grpId="6" nodeType="afterEffect">
                                  <p:stCondLst>
                                    <p:cond delay="0"/>
                                  </p:stCondLst>
                                  <p:iterate>
                                    <p:tmAbs val="0"/>
                                  </p:iterate>
                                  <p:childTnLst>
                                    <p:set>
                                      <p:cBhvr>
                                        <p:cTn id="27" fill="hold"/>
                                        <p:tgtEl>
                                          <p:spTgt spid="559"/>
                                        </p:tgtEl>
                                        <p:attrNameLst>
                                          <p:attrName>style.visibility</p:attrName>
                                        </p:attrNameLst>
                                      </p:cBhvr>
                                      <p:to>
                                        <p:strVal val="visible"/>
                                      </p:to>
                                    </p:set>
                                    <p:animEffect transition="in" filter="fade">
                                      <p:cBhvr>
                                        <p:cTn id="28" dur="1000"/>
                                        <p:tgtEl>
                                          <p:spTgt spid="559"/>
                                        </p:tgtEl>
                                      </p:cBhvr>
                                    </p:animEffect>
                                  </p:childTnLst>
                                </p:cTn>
                              </p:par>
                            </p:childTnLst>
                          </p:cTn>
                        </p:par>
                        <p:par>
                          <p:cTn id="29" fill="hold">
                            <p:stCondLst>
                              <p:cond delay="2000"/>
                            </p:stCondLst>
                            <p:childTnLst>
                              <p:par>
                                <p:cTn id="30" presetID="10" presetClass="entr" fill="hold" grpId="7" nodeType="afterEffect">
                                  <p:stCondLst>
                                    <p:cond delay="0"/>
                                  </p:stCondLst>
                                  <p:iterate>
                                    <p:tmAbs val="0"/>
                                  </p:iterate>
                                  <p:childTnLst>
                                    <p:set>
                                      <p:cBhvr>
                                        <p:cTn id="31" fill="hold"/>
                                        <p:tgtEl>
                                          <p:spTgt spid="558"/>
                                        </p:tgtEl>
                                        <p:attrNameLst>
                                          <p:attrName>style.visibility</p:attrName>
                                        </p:attrNameLst>
                                      </p:cBhvr>
                                      <p:to>
                                        <p:strVal val="visible"/>
                                      </p:to>
                                    </p:set>
                                    <p:animEffect transition="in" filter="fade">
                                      <p:cBhvr>
                                        <p:cTn id="32" dur="1000"/>
                                        <p:tgtEl>
                                          <p:spTgt spid="558"/>
                                        </p:tgtEl>
                                      </p:cBhvr>
                                    </p:animEffect>
                                  </p:childTnLst>
                                </p:cTn>
                              </p:par>
                            </p:childTnLst>
                          </p:cTn>
                        </p:par>
                        <p:par>
                          <p:cTn id="33" fill="hold">
                            <p:stCondLst>
                              <p:cond delay="3000"/>
                            </p:stCondLst>
                            <p:childTnLst>
                              <p:par>
                                <p:cTn id="34" presetID="10" presetClass="entr" fill="hold" grpId="8" nodeType="afterEffect">
                                  <p:stCondLst>
                                    <p:cond delay="0"/>
                                  </p:stCondLst>
                                  <p:iterate>
                                    <p:tmAbs val="0"/>
                                  </p:iterate>
                                  <p:childTnLst>
                                    <p:set>
                                      <p:cBhvr>
                                        <p:cTn id="35" fill="hold"/>
                                        <p:tgtEl>
                                          <p:spTgt spid="560"/>
                                        </p:tgtEl>
                                        <p:attrNameLst>
                                          <p:attrName>style.visibility</p:attrName>
                                        </p:attrNameLst>
                                      </p:cBhvr>
                                      <p:to>
                                        <p:strVal val="visible"/>
                                      </p:to>
                                    </p:set>
                                    <p:animEffect transition="in" filter="fade">
                                      <p:cBhvr>
                                        <p:cTn id="36"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1" animBg="1" advAuto="0"/>
      <p:bldP spid="552" grpId="2" animBg="1" advAuto="0"/>
      <p:bldP spid="555" grpId="3" animBg="1" advAuto="0"/>
      <p:bldP spid="556" grpId="4" animBg="1" advAuto="0"/>
      <p:bldP spid="557" grpId="5" animBg="1" advAuto="0"/>
      <p:bldP spid="558" grpId="7" animBg="1" advAuto="0"/>
      <p:bldP spid="559" grpId="6" animBg="1" advAuto="0"/>
      <p:bldP spid="560" grpId="8"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Without Planned Giving, you may have more excitement, but you are missing an important part of the program."/>
          <p:cNvSpPr txBox="1"/>
          <p:nvPr/>
        </p:nvSpPr>
        <p:spPr>
          <a:xfrm>
            <a:off x="7306121" y="3788609"/>
            <a:ext cx="9771758" cy="6552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000"/>
            </a:lvl1pPr>
          </a:lstStyle>
          <a:p>
            <a:r>
              <a:rPr dirty="0"/>
              <a:t>Without Planned Giving, you may have more excitement, but you are missing an important part of the program.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1540"/>
          <p:cNvSpPr txBox="1"/>
          <p:nvPr/>
        </p:nvSpPr>
        <p:spPr>
          <a:xfrm>
            <a:off x="9278565" y="760795"/>
            <a:ext cx="5826870" cy="3180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defTabSz="1643061">
              <a:defRPr sz="20200" b="0">
                <a:latin typeface="Helvetica"/>
                <a:ea typeface="Helvetica"/>
                <a:cs typeface="Helvetica"/>
                <a:sym typeface="Helvetica"/>
              </a:defRPr>
            </a:lvl1pPr>
          </a:lstStyle>
          <a:p>
            <a:r>
              <a:t>1540</a:t>
            </a:r>
          </a:p>
        </p:txBody>
      </p:sp>
      <p:pic>
        <p:nvPicPr>
          <p:cNvPr id="565" name="henry.png" descr="henry.png"/>
          <p:cNvPicPr>
            <a:picLocks noChangeAspect="1"/>
          </p:cNvPicPr>
          <p:nvPr/>
        </p:nvPicPr>
        <p:blipFill>
          <a:blip r:embed="rId3"/>
          <a:stretch>
            <a:fillRect/>
          </a:stretch>
        </p:blipFill>
        <p:spPr>
          <a:xfrm>
            <a:off x="3798094" y="3854599"/>
            <a:ext cx="5232799" cy="6378825"/>
          </a:xfrm>
          <a:prstGeom prst="rect">
            <a:avLst/>
          </a:prstGeom>
          <a:ln w="12700">
            <a:miter lim="400000"/>
          </a:ln>
        </p:spPr>
      </p:pic>
      <p:sp>
        <p:nvSpPr>
          <p:cNvPr id="566" name="Wills must be:…"/>
          <p:cNvSpPr txBox="1"/>
          <p:nvPr/>
        </p:nvSpPr>
        <p:spPr>
          <a:xfrm>
            <a:off x="11130529" y="4247233"/>
            <a:ext cx="10467272" cy="5593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p>
            <a:pPr algn="l" defTabSz="821532">
              <a:defRPr sz="9000" b="0">
                <a:latin typeface="Helvetica"/>
                <a:ea typeface="Helvetica"/>
                <a:cs typeface="Helvetica"/>
                <a:sym typeface="Helvetica"/>
              </a:defRPr>
            </a:pPr>
            <a:r>
              <a:t>Wills must be:</a:t>
            </a:r>
            <a:endParaRPr sz="18000"/>
          </a:p>
          <a:p>
            <a:pPr algn="l" defTabSz="821532">
              <a:buSzPct val="125000"/>
              <a:buChar char="•"/>
              <a:defRPr sz="9000" b="0">
                <a:latin typeface="Helvetica"/>
                <a:ea typeface="Helvetica"/>
                <a:cs typeface="Helvetica"/>
                <a:sym typeface="Helvetica"/>
              </a:defRPr>
            </a:pPr>
            <a:r>
              <a:t> in writing</a:t>
            </a:r>
            <a:endParaRPr sz="18000"/>
          </a:p>
          <a:p>
            <a:pPr algn="l" defTabSz="821532">
              <a:buSzPct val="125000"/>
              <a:buChar char="•"/>
              <a:defRPr sz="9000" b="0">
                <a:latin typeface="Helvetica"/>
                <a:ea typeface="Helvetica"/>
                <a:cs typeface="Helvetica"/>
                <a:sym typeface="Helvetica"/>
              </a:defRPr>
            </a:pPr>
            <a:r>
              <a:t> signed by writer</a:t>
            </a:r>
            <a:endParaRPr sz="18000"/>
          </a:p>
          <a:p>
            <a:pPr algn="l" defTabSz="821532">
              <a:buSzPct val="125000"/>
              <a:buChar char="•"/>
              <a:defRPr sz="9000" b="0">
                <a:latin typeface="Helvetica"/>
                <a:ea typeface="Helvetica"/>
                <a:cs typeface="Helvetica"/>
                <a:sym typeface="Helvetica"/>
              </a:defRPr>
            </a:pPr>
            <a:r>
              <a:t> properly witnessed</a:t>
            </a:r>
          </a:p>
        </p:txBody>
      </p:sp>
      <p:sp>
        <p:nvSpPr>
          <p:cNvPr id="567" name="Statute of Wills"/>
          <p:cNvSpPr txBox="1"/>
          <p:nvPr/>
        </p:nvSpPr>
        <p:spPr>
          <a:xfrm>
            <a:off x="6300151" y="10429603"/>
            <a:ext cx="11783698"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643061">
              <a:defRPr sz="13400" b="0">
                <a:latin typeface="Helvetica"/>
                <a:ea typeface="Helvetica"/>
                <a:cs typeface="Helvetica"/>
                <a:sym typeface="Helvetica"/>
              </a:defRPr>
            </a:lvl1pPr>
          </a:lstStyle>
          <a:p>
            <a:r>
              <a:t>Statute of Wills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usa-conic-1256-916.png" descr="usa-conic-1256-916.png"/>
          <p:cNvPicPr>
            <a:picLocks noChangeAspect="1"/>
          </p:cNvPicPr>
          <p:nvPr/>
        </p:nvPicPr>
        <p:blipFill>
          <a:blip r:embed="rId3"/>
          <a:stretch>
            <a:fillRect/>
          </a:stretch>
        </p:blipFill>
        <p:spPr>
          <a:xfrm>
            <a:off x="3976687" y="1464468"/>
            <a:ext cx="16430626" cy="100726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Robbie.Joe2.png" descr="Robbie.Joe2.png"/>
          <p:cNvPicPr>
            <a:picLocks noChangeAspect="1"/>
          </p:cNvPicPr>
          <p:nvPr/>
        </p:nvPicPr>
        <p:blipFill>
          <a:blip r:embed="rId3"/>
          <a:stretch>
            <a:fillRect/>
          </a:stretch>
        </p:blipFill>
        <p:spPr>
          <a:xfrm>
            <a:off x="3048000" y="0"/>
            <a:ext cx="12698374" cy="7822408"/>
          </a:xfrm>
          <a:prstGeom prst="rect">
            <a:avLst/>
          </a:prstGeom>
          <a:ln w="12700">
            <a:miter lim="400000"/>
          </a:ln>
        </p:spPr>
      </p:pic>
      <p:pic>
        <p:nvPicPr>
          <p:cNvPr id="586" name="Land-Shark-Stadium.png" descr="Land-Shark-Stadium.png"/>
          <p:cNvPicPr>
            <a:picLocks noChangeAspect="1"/>
          </p:cNvPicPr>
          <p:nvPr/>
        </p:nvPicPr>
        <p:blipFill>
          <a:blip r:embed="rId4"/>
          <a:stretch>
            <a:fillRect/>
          </a:stretch>
        </p:blipFill>
        <p:spPr>
          <a:xfrm>
            <a:off x="9888139" y="6072187"/>
            <a:ext cx="11430004" cy="7625955"/>
          </a:xfrm>
          <a:prstGeom prst="rect">
            <a:avLst/>
          </a:prstGeom>
          <a:ln w="12700">
            <a:miter lim="400000"/>
          </a:ln>
        </p:spPr>
      </p:pic>
      <p:sp>
        <p:nvSpPr>
          <p:cNvPr id="587" name="$47 million…"/>
          <p:cNvSpPr txBox="1"/>
          <p:nvPr/>
        </p:nvSpPr>
        <p:spPr>
          <a:xfrm>
            <a:off x="17271593" y="2202656"/>
            <a:ext cx="5589987" cy="1666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821532">
              <a:defRPr sz="5000" b="0">
                <a:latin typeface="Helvetica"/>
                <a:ea typeface="Helvetica"/>
                <a:cs typeface="Helvetica"/>
                <a:sym typeface="Helvetica"/>
              </a:defRPr>
            </a:pPr>
            <a:r>
              <a:t>$47 million</a:t>
            </a:r>
            <a:endParaRPr sz="10000"/>
          </a:p>
          <a:p>
            <a:pPr algn="l" defTabSz="821532">
              <a:defRPr sz="5000" b="0">
                <a:latin typeface="Helvetica"/>
                <a:ea typeface="Helvetica"/>
                <a:cs typeface="Helvetica"/>
                <a:sym typeface="Helvetica"/>
              </a:defRPr>
            </a:pPr>
            <a:r>
              <a:t>estate tax bill</a:t>
            </a:r>
          </a:p>
        </p:txBody>
      </p:sp>
      <p:pic>
        <p:nvPicPr>
          <p:cNvPr id="588" name="Picture 1" descr="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8036124"/>
            <a:ext cx="5448300" cy="5448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upreme Court Justice Warren Burger…"/>
          <p:cNvSpPr txBox="1"/>
          <p:nvPr/>
        </p:nvSpPr>
        <p:spPr>
          <a:xfrm>
            <a:off x="3751839" y="1503362"/>
            <a:ext cx="8036722" cy="1070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642937">
              <a:defRPr sz="2200" b="0">
                <a:latin typeface="Helvetica"/>
                <a:ea typeface="Helvetica"/>
                <a:cs typeface="Helvetica"/>
                <a:sym typeface="Helvetica"/>
              </a:defRPr>
            </a:pPr>
            <a:endParaRPr/>
          </a:p>
          <a:p>
            <a:pPr algn="l" defTabSz="642937">
              <a:defRPr sz="2200" b="0">
                <a:latin typeface="Helvetica"/>
                <a:ea typeface="Helvetica"/>
                <a:cs typeface="Helvetica"/>
                <a:sym typeface="Helvetica"/>
              </a:defRPr>
            </a:pPr>
            <a:r>
              <a:t>Supreme Court Justice Warren Burger</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LAST WILL AND TESTAMENT OF WARREN E. BURGER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I hereby make and declare the following to be my last will and testament.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1. My executors will first pay all claims against my estate;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2. The remainder of my estate will be distributed as follows: one- third to my daughter, Margaret Elizabeth Burger Rose and two- thirds to my son, Wade A. Burger;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3. I designate and appoint as executors of this will, Wade A. Burger and J. Michael Luttig.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IN WITNESS WHEREOF, I have hereunto set my hand to this my Last Will and Testament this 9th day of June, 1994.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/s/Warren E. Burger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We hereby certify that in our presence on the date written above WARREN E. BURGER signed the foregoing instrument and declared it to be his Last Will and Testament and that at </a:t>
            </a:r>
            <a:r>
              <a:rPr>
                <a:solidFill>
                  <a:srgbClr val="FF2600"/>
                </a:solidFill>
              </a:rPr>
              <a:t>this</a:t>
            </a:r>
            <a:r>
              <a:t> request in his presence and in the presence of each other we have signed our names below as witnesses.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/s/Nathaniel E. Brady residing at 120 F St., NW, Washington, DC </a:t>
            </a:r>
            <a:endParaRPr sz="4400"/>
          </a:p>
          <a:p>
            <a:pPr algn="l" defTabSz="642937">
              <a:defRPr sz="2200" b="0">
                <a:latin typeface="Helvetica"/>
                <a:ea typeface="Helvetica"/>
                <a:cs typeface="Helvetica"/>
                <a:sym typeface="Helvetica"/>
              </a:defRPr>
            </a:pPr>
            <a:endParaRPr sz="4400"/>
          </a:p>
          <a:p>
            <a:pPr algn="l" defTabSz="642937">
              <a:defRPr sz="2200" b="0">
                <a:latin typeface="Helvetica"/>
                <a:ea typeface="Helvetica"/>
                <a:cs typeface="Helvetica"/>
                <a:sym typeface="Helvetica"/>
              </a:defRPr>
            </a:pPr>
            <a:r>
              <a:t>/s/Alice M. Khu residing at 3041 Meeting St., Falls Church, VA</a:t>
            </a:r>
          </a:p>
        </p:txBody>
      </p:sp>
      <p:pic>
        <p:nvPicPr>
          <p:cNvPr id="593" name="225px-Warren_e_burger_photo.png" descr="225px-Warren_e_burger_photo.png"/>
          <p:cNvPicPr>
            <a:picLocks noChangeAspect="1"/>
          </p:cNvPicPr>
          <p:nvPr/>
        </p:nvPicPr>
        <p:blipFill>
          <a:blip r:embed="rId3"/>
          <a:stretch>
            <a:fillRect/>
          </a:stretch>
        </p:blipFill>
        <p:spPr>
          <a:xfrm>
            <a:off x="14102954" y="2250282"/>
            <a:ext cx="6036471" cy="92022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Which of these people left $2 million to charity in his or her will?"/>
          <p:cNvSpPr txBox="1"/>
          <p:nvPr/>
        </p:nvSpPr>
        <p:spPr>
          <a:xfrm>
            <a:off x="4299734" y="130375"/>
            <a:ext cx="15769830" cy="4257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9000" b="0">
                <a:latin typeface="Helvetica"/>
                <a:ea typeface="Helvetica"/>
                <a:cs typeface="Helvetica"/>
                <a:sym typeface="Helvetica"/>
              </a:defRPr>
            </a:lvl1pPr>
          </a:lstStyle>
          <a:p>
            <a:r>
              <a:t>Which of these people left $2 million to charity in his or her will?</a:t>
            </a:r>
          </a:p>
        </p:txBody>
      </p:sp>
      <p:pic>
        <p:nvPicPr>
          <p:cNvPr id="598" name="Kurt-Cobain.png" descr="Kurt-Cobain.png"/>
          <p:cNvPicPr>
            <a:picLocks noChangeAspect="1"/>
          </p:cNvPicPr>
          <p:nvPr/>
        </p:nvPicPr>
        <p:blipFill>
          <a:blip r:embed="rId3"/>
          <a:stretch>
            <a:fillRect/>
          </a:stretch>
        </p:blipFill>
        <p:spPr>
          <a:xfrm>
            <a:off x="4098526" y="5482828"/>
            <a:ext cx="4735913" cy="5161361"/>
          </a:xfrm>
          <a:prstGeom prst="rect">
            <a:avLst/>
          </a:prstGeom>
          <a:ln w="12700">
            <a:miter lim="400000"/>
          </a:ln>
        </p:spPr>
      </p:pic>
      <p:pic>
        <p:nvPicPr>
          <p:cNvPr id="599" name="buddy-holly.png" descr="buddy-holly.png"/>
          <p:cNvPicPr>
            <a:picLocks noChangeAspect="1"/>
          </p:cNvPicPr>
          <p:nvPr/>
        </p:nvPicPr>
        <p:blipFill>
          <a:blip r:embed="rId4"/>
          <a:stretch>
            <a:fillRect/>
          </a:stretch>
        </p:blipFill>
        <p:spPr>
          <a:xfrm>
            <a:off x="9745265" y="5482828"/>
            <a:ext cx="5161361" cy="5161361"/>
          </a:xfrm>
          <a:prstGeom prst="rect">
            <a:avLst/>
          </a:prstGeom>
          <a:ln w="12700">
            <a:miter lim="400000"/>
          </a:ln>
        </p:spPr>
      </p:pic>
      <p:pic>
        <p:nvPicPr>
          <p:cNvPr id="600" name="teacher gift.jpg" descr="teacher gift.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835311" y="3860381"/>
            <a:ext cx="4893471" cy="6786565"/>
          </a:xfrm>
          <a:prstGeom prst="rect">
            <a:avLst/>
          </a:prstGeom>
          <a:ln w="12700">
            <a:miter lim="400000"/>
          </a:ln>
        </p:spPr>
      </p:pic>
      <p:sp>
        <p:nvSpPr>
          <p:cNvPr id="601" name="Kurt Cobain"/>
          <p:cNvSpPr txBox="1"/>
          <p:nvPr/>
        </p:nvSpPr>
        <p:spPr>
          <a:xfrm>
            <a:off x="4408747" y="11101587"/>
            <a:ext cx="4045387" cy="1031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lgn="l" defTabSz="1643061">
              <a:defRPr sz="5800" b="0">
                <a:latin typeface="Helvetica"/>
                <a:ea typeface="Helvetica"/>
                <a:cs typeface="Helvetica"/>
                <a:sym typeface="Helvetica"/>
              </a:defRPr>
            </a:lvl1pPr>
          </a:lstStyle>
          <a:p>
            <a:r>
              <a:t>Kurt Cobain</a:t>
            </a:r>
          </a:p>
        </p:txBody>
      </p:sp>
      <p:sp>
        <p:nvSpPr>
          <p:cNvPr id="602" name="Buddy Holly"/>
          <p:cNvSpPr txBox="1"/>
          <p:nvPr/>
        </p:nvSpPr>
        <p:spPr>
          <a:xfrm>
            <a:off x="10099619" y="11110517"/>
            <a:ext cx="4086029" cy="1031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lgn="l" defTabSz="1643061">
              <a:defRPr sz="5800" b="0">
                <a:latin typeface="Helvetica"/>
                <a:ea typeface="Helvetica"/>
                <a:cs typeface="Helvetica"/>
                <a:sym typeface="Helvetica"/>
              </a:defRPr>
            </a:lvl1pPr>
          </a:lstStyle>
          <a:p>
            <a:r>
              <a:t>Buddy Holly</a:t>
            </a:r>
          </a:p>
        </p:txBody>
      </p:sp>
      <p:sp>
        <p:nvSpPr>
          <p:cNvPr id="603" name="Jane Crutchfield"/>
          <p:cNvSpPr txBox="1"/>
          <p:nvPr/>
        </p:nvSpPr>
        <p:spPr>
          <a:xfrm>
            <a:off x="15480776" y="11110517"/>
            <a:ext cx="5478303" cy="1031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lgn="l" defTabSz="1643061">
              <a:defRPr sz="5800" b="0">
                <a:latin typeface="Helvetica"/>
                <a:ea typeface="Helvetica"/>
                <a:cs typeface="Helvetica"/>
                <a:sym typeface="Helvetica"/>
              </a:defRPr>
            </a:lvl1pPr>
          </a:lstStyle>
          <a:p>
            <a:r>
              <a:t>Jane Crutchfield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Kurt Cobain and Buddy Holly died without a will.…"/>
          <p:cNvSpPr txBox="1"/>
          <p:nvPr/>
        </p:nvSpPr>
        <p:spPr>
          <a:xfrm>
            <a:off x="4942671" y="3348633"/>
            <a:ext cx="14501815" cy="700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821532">
              <a:defRPr sz="9000" b="0">
                <a:latin typeface="Helvetica"/>
                <a:ea typeface="Helvetica"/>
                <a:cs typeface="Helvetica"/>
                <a:sym typeface="Helvetica"/>
              </a:defRPr>
            </a:pPr>
            <a:r>
              <a:t>Kurt Cobain and Buddy Holly died without a will.</a:t>
            </a:r>
            <a:endParaRPr sz="18000"/>
          </a:p>
          <a:p>
            <a:pPr algn="l" defTabSz="821532">
              <a:defRPr sz="9000" b="0">
                <a:latin typeface="Helvetica"/>
                <a:ea typeface="Helvetica"/>
                <a:cs typeface="Helvetica"/>
                <a:sym typeface="Helvetica"/>
              </a:defRPr>
            </a:pPr>
            <a:endParaRPr sz="18000"/>
          </a:p>
          <a:p>
            <a:pPr algn="l" defTabSz="821532">
              <a:defRPr sz="9000" b="0">
                <a:latin typeface="Helvetica"/>
                <a:ea typeface="Helvetica"/>
                <a:cs typeface="Helvetica"/>
                <a:sym typeface="Helvetica"/>
              </a:defRPr>
            </a:pPr>
            <a:r>
              <a:t>No gifts.</a:t>
            </a:r>
            <a:endParaRPr sz="18000"/>
          </a:p>
          <a:p>
            <a:pPr algn="l" defTabSz="821532">
              <a:defRPr sz="9000" b="0">
                <a:latin typeface="Helvetica"/>
                <a:ea typeface="Helvetica"/>
                <a:cs typeface="Helvetica"/>
                <a:sym typeface="Helvetica"/>
              </a:defRPr>
            </a:pPr>
            <a:r>
              <a:t>Plenty of Hassle.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Wills…"/>
          <p:cNvSpPr txBox="1"/>
          <p:nvPr/>
        </p:nvSpPr>
        <p:spPr>
          <a:xfrm>
            <a:off x="3637360" y="3762771"/>
            <a:ext cx="17091424" cy="61904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p>
            <a:pPr algn="l" defTabSz="821532">
              <a:spcBef>
                <a:spcPts val="8400"/>
              </a:spcBef>
              <a:defRPr sz="14200" b="0">
                <a:uFill>
                  <a:solidFill>
                    <a:srgbClr val="000000"/>
                  </a:solidFill>
                </a:uFill>
                <a:latin typeface="Arial Black"/>
                <a:ea typeface="Arial Black"/>
                <a:cs typeface="Arial Black"/>
                <a:sym typeface="Arial Black"/>
              </a:defRPr>
            </a:pPr>
            <a:r>
              <a:t>Wills</a:t>
            </a:r>
            <a:endParaRPr sz="18800"/>
          </a:p>
          <a:p>
            <a:pPr marL="1270" algn="l" defTabSz="821532">
              <a:buClr>
                <a:srgbClr val="000000"/>
              </a:buClr>
              <a:buSzPct val="100000"/>
              <a:buFont typeface="Helvetica"/>
              <a:buChar char="•"/>
              <a:defRPr sz="6600" b="0">
                <a:uFill>
                  <a:solidFill>
                    <a:srgbClr val="000000"/>
                  </a:solidFill>
                </a:uFill>
                <a:latin typeface="Arial Black"/>
                <a:ea typeface="Arial Black"/>
                <a:cs typeface="Arial Black"/>
                <a:sym typeface="Arial Black"/>
              </a:defRPr>
            </a:pPr>
            <a:r>
              <a:t>Only 2% are revoked</a:t>
            </a:r>
            <a:endParaRPr sz="13200"/>
          </a:p>
          <a:p>
            <a:pPr marL="1270" algn="l" defTabSz="821532">
              <a:buClr>
                <a:srgbClr val="000000"/>
              </a:buClr>
              <a:buSzPct val="100000"/>
              <a:buFont typeface="Helvetica"/>
              <a:buChar char="•"/>
              <a:defRPr sz="6600" b="0">
                <a:uFill>
                  <a:solidFill>
                    <a:srgbClr val="000000"/>
                  </a:solidFill>
                </a:uFill>
                <a:latin typeface="Arial Black"/>
                <a:ea typeface="Arial Black"/>
                <a:cs typeface="Arial Black"/>
                <a:sym typeface="Arial Black"/>
              </a:defRPr>
            </a:pPr>
            <a:r>
              <a:t>2/3rds of bequest donors make annual fund gifts</a:t>
            </a:r>
          </a:p>
        </p:txBody>
      </p:sp>
      <p:sp>
        <p:nvSpPr>
          <p:cNvPr id="652" name="Source: Crescendo Interactive, Charles Schultz and Katherine Swank Target Analytics"/>
          <p:cNvSpPr txBox="1"/>
          <p:nvPr/>
        </p:nvSpPr>
        <p:spPr>
          <a:xfrm>
            <a:off x="5586996" y="12232500"/>
            <a:ext cx="13215939" cy="395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p>
            <a:pPr algn="l" defTabSz="821532">
              <a:defRPr sz="1800" b="0">
                <a:latin typeface="Helvetica"/>
                <a:ea typeface="Helvetica"/>
                <a:cs typeface="Helvetica"/>
                <a:sym typeface="Helvetica"/>
              </a:defRPr>
            </a:pPr>
            <a:r>
              <a:t>Source: Crescendo Interactive, Charles Schultz and Katherine Swank </a:t>
            </a:r>
            <a:r>
              <a:rPr>
                <a:uFill>
                  <a:solidFill>
                    <a:srgbClr val="000000"/>
                  </a:solidFill>
                </a:uFill>
                <a:latin typeface="Optima"/>
                <a:ea typeface="Optima"/>
                <a:cs typeface="Optima"/>
                <a:sym typeface="Optima"/>
              </a:rPr>
              <a:t>Target Analytics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WSJ Left.tiff" descr="WSJ Left.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19562" y="767953"/>
            <a:ext cx="5026053" cy="1038623"/>
          </a:xfrm>
          <a:prstGeom prst="rect">
            <a:avLst/>
          </a:prstGeom>
          <a:ln w="12700">
            <a:miter lim="400000"/>
          </a:ln>
        </p:spPr>
      </p:pic>
      <p:pic>
        <p:nvPicPr>
          <p:cNvPr id="655" name="right try 2.jpg" descr="right try 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19561" y="2125265"/>
            <a:ext cx="4875611" cy="546101"/>
          </a:xfrm>
          <a:prstGeom prst="rect">
            <a:avLst/>
          </a:prstGeom>
          <a:ln w="12700">
            <a:miter lim="400000"/>
          </a:ln>
        </p:spPr>
      </p:pic>
      <p:pic>
        <p:nvPicPr>
          <p:cNvPr id="656" name="WSJ Article.jpg" descr="WSJ Artic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02389" y="464343"/>
            <a:ext cx="11733611" cy="2352677"/>
          </a:xfrm>
          <a:prstGeom prst="rect">
            <a:avLst/>
          </a:prstGeom>
          <a:ln w="12700">
            <a:miter lim="400000"/>
          </a:ln>
        </p:spPr>
      </p:pic>
      <p:sp>
        <p:nvSpPr>
          <p:cNvPr id="657" name="One in five with $500,000 in investable assets has no will."/>
          <p:cNvSpPr txBox="1"/>
          <p:nvPr/>
        </p:nvSpPr>
        <p:spPr>
          <a:xfrm>
            <a:off x="2887265" y="5056559"/>
            <a:ext cx="9304736" cy="573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168400">
              <a:defRPr sz="9400">
                <a:latin typeface="Calibri"/>
                <a:ea typeface="Calibri"/>
                <a:cs typeface="Calibri"/>
                <a:sym typeface="Calibri"/>
              </a:defRPr>
            </a:lvl1pPr>
          </a:lstStyle>
          <a:p>
            <a:r>
              <a:t>58% of those 18 and over have no will (written by them).</a:t>
            </a:r>
          </a:p>
        </p:txBody>
      </p:sp>
      <p:pic>
        <p:nvPicPr>
          <p:cNvPr id="658" name="WSJ Article.jpg" descr="WSJ Articl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492038" y="2817020"/>
            <a:ext cx="7702553" cy="102155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One in five with $500,000 in investable assets has no will."/>
          <p:cNvSpPr txBox="1"/>
          <p:nvPr/>
        </p:nvSpPr>
        <p:spPr>
          <a:xfrm>
            <a:off x="2887265" y="5793159"/>
            <a:ext cx="9304736" cy="4263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defTabSz="1168400">
              <a:defRPr sz="9400">
                <a:latin typeface="Calibri"/>
                <a:ea typeface="Calibri"/>
                <a:cs typeface="Calibri"/>
                <a:sym typeface="Calibri"/>
              </a:defRPr>
            </a:lvl1pPr>
          </a:lstStyle>
          <a:p>
            <a:r>
              <a:t>43% of those with $10 million or more have no will.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NoReply@imail.org_20200127_161248.pdf" descr="NoReply@imail.org_20200127_161248.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07903" y="1215232"/>
            <a:ext cx="18568183" cy="11285547"/>
          </a:xfrm>
          <a:prstGeom prst="rect">
            <a:avLst/>
          </a:prstGeom>
          <a:ln w="12700">
            <a:miter lim="400000"/>
          </a:ln>
        </p:spPr>
      </p:pic>
      <p:sp>
        <p:nvSpPr>
          <p:cNvPr id="667" name="Rectangle"/>
          <p:cNvSpPr/>
          <p:nvPr/>
        </p:nvSpPr>
        <p:spPr>
          <a:xfrm>
            <a:off x="8912669" y="8234036"/>
            <a:ext cx="6243661" cy="1149065"/>
          </a:xfrm>
          <a:prstGeom prst="rect">
            <a:avLst/>
          </a:prstGeom>
          <a:solidFill>
            <a:srgbClr val="A5A5A5">
              <a:alpha val="30660"/>
            </a:srgbClr>
          </a:solidFill>
          <a:ln w="12700">
            <a:miter lim="400000"/>
          </a:ln>
        </p:spPr>
        <p:txBody>
          <a:bodyPr tIns="91439" bIns="91439" anchor="ctr"/>
          <a:lstStyle/>
          <a:p>
            <a:pPr algn="l" defTabSz="1828800">
              <a:defRPr sz="3200" b="0">
                <a:solidFill>
                  <a:srgbClr val="FFFFFF"/>
                </a:solidFill>
                <a:latin typeface="Calibri"/>
                <a:ea typeface="Calibri"/>
                <a:cs typeface="Calibri"/>
                <a:sym typeface="Calibri"/>
              </a:defRPr>
            </a:pPr>
            <a:endParaRPr/>
          </a:p>
        </p:txBody>
      </p:sp>
      <p:sp>
        <p:nvSpPr>
          <p:cNvPr id="668" name="Rectangle"/>
          <p:cNvSpPr/>
          <p:nvPr/>
        </p:nvSpPr>
        <p:spPr>
          <a:xfrm>
            <a:off x="8912669" y="9388675"/>
            <a:ext cx="6558662" cy="846863"/>
          </a:xfrm>
          <a:prstGeom prst="rect">
            <a:avLst/>
          </a:prstGeom>
          <a:solidFill>
            <a:srgbClr val="FFE239">
              <a:alpha val="30660"/>
            </a:srgbClr>
          </a:solidFill>
          <a:ln w="12700">
            <a:miter lim="400000"/>
          </a:ln>
        </p:spPr>
        <p:txBody>
          <a:bodyPr tIns="91439" bIns="91439" anchor="ctr"/>
          <a:lstStyle/>
          <a:p>
            <a:pPr algn="l" defTabSz="1828800">
              <a:defRPr sz="3200" b="0">
                <a:solidFill>
                  <a:srgbClr val="FFFFFF"/>
                </a:solidFill>
                <a:latin typeface="Calibri"/>
                <a:ea typeface="Calibri"/>
                <a:cs typeface="Calibri"/>
                <a:sym typeface="Calibri"/>
              </a:defRPr>
            </a:pPr>
            <a:endParaRPr/>
          </a:p>
        </p:txBody>
      </p:sp>
      <p:sp>
        <p:nvSpPr>
          <p:cNvPr id="669" name="Rectangle"/>
          <p:cNvSpPr/>
          <p:nvPr/>
        </p:nvSpPr>
        <p:spPr>
          <a:xfrm>
            <a:off x="8912669" y="10207291"/>
            <a:ext cx="9853108" cy="846863"/>
          </a:xfrm>
          <a:prstGeom prst="rect">
            <a:avLst/>
          </a:prstGeom>
          <a:solidFill>
            <a:srgbClr val="CB7F00">
              <a:alpha val="30660"/>
            </a:srgbClr>
          </a:solidFill>
          <a:ln w="12700">
            <a:miter lim="400000"/>
          </a:ln>
        </p:spPr>
        <p:txBody>
          <a:bodyPr tIns="91439" bIns="91439" anchor="ctr"/>
          <a:lstStyle/>
          <a:p>
            <a:pPr algn="l" defTabSz="1828800">
              <a:defRPr sz="3200" b="0">
                <a:solidFill>
                  <a:srgbClr val="FFFFFF"/>
                </a:solidFill>
                <a:latin typeface="Calibri"/>
                <a:ea typeface="Calibri"/>
                <a:cs typeface="Calibri"/>
                <a:sym typeface="Calibri"/>
              </a:defRPr>
            </a:pPr>
            <a:endParaRPr/>
          </a:p>
        </p:txBody>
      </p:sp>
      <p:sp>
        <p:nvSpPr>
          <p:cNvPr id="670" name="Rectangle"/>
          <p:cNvSpPr/>
          <p:nvPr/>
        </p:nvSpPr>
        <p:spPr>
          <a:xfrm>
            <a:off x="8912669" y="11048755"/>
            <a:ext cx="9607030" cy="1270003"/>
          </a:xfrm>
          <a:prstGeom prst="rect">
            <a:avLst/>
          </a:prstGeom>
          <a:solidFill>
            <a:srgbClr val="70AD47">
              <a:alpha val="20404"/>
            </a:srgbClr>
          </a:solidFill>
          <a:ln w="12700">
            <a:miter lim="400000"/>
          </a:ln>
        </p:spPr>
        <p:txBody>
          <a:bodyPr tIns="91439" bIns="91439" anchor="ctr"/>
          <a:lstStyle/>
          <a:p>
            <a:pPr algn="l" defTabSz="1828800">
              <a:defRPr sz="3200" b="0">
                <a:solidFill>
                  <a:srgbClr val="FFFFFF"/>
                </a:solidFill>
                <a:latin typeface="Calibri"/>
                <a:ea typeface="Calibri"/>
                <a:cs typeface="Calibri"/>
                <a:sym typeface="Calibri"/>
              </a:defRPr>
            </a:pPr>
            <a:endParaRPr/>
          </a:p>
        </p:txBody>
      </p:sp>
      <p:sp>
        <p:nvSpPr>
          <p:cNvPr id="671" name="Straight Arrow Connector 14"/>
          <p:cNvSpPr/>
          <p:nvPr/>
        </p:nvSpPr>
        <p:spPr>
          <a:xfrm>
            <a:off x="2907904" y="5295100"/>
            <a:ext cx="3896551" cy="1"/>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
        <p:nvSpPr>
          <p:cNvPr id="672" name="TextBox 15"/>
          <p:cNvSpPr txBox="1"/>
          <p:nvPr/>
        </p:nvSpPr>
        <p:spPr>
          <a:xfrm>
            <a:off x="947297" y="4925767"/>
            <a:ext cx="1960605" cy="65347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$16,000</a:t>
            </a:r>
          </a:p>
        </p:txBody>
      </p:sp>
      <p:sp>
        <p:nvSpPr>
          <p:cNvPr id="673" name="Straight Arrow Connector 16"/>
          <p:cNvSpPr/>
          <p:nvPr/>
        </p:nvSpPr>
        <p:spPr>
          <a:xfrm>
            <a:off x="2907904" y="7063260"/>
            <a:ext cx="3896551" cy="1"/>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
        <p:nvSpPr>
          <p:cNvPr id="674" name="TextBox 17"/>
          <p:cNvSpPr txBox="1"/>
          <p:nvPr/>
        </p:nvSpPr>
        <p:spPr>
          <a:xfrm>
            <a:off x="947297" y="6677453"/>
            <a:ext cx="1960605" cy="65347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$8,000</a:t>
            </a:r>
          </a:p>
        </p:txBody>
      </p:sp>
      <p:sp>
        <p:nvSpPr>
          <p:cNvPr id="675" name="TextBox 18"/>
          <p:cNvSpPr txBox="1"/>
          <p:nvPr/>
        </p:nvSpPr>
        <p:spPr>
          <a:xfrm>
            <a:off x="878885" y="8459558"/>
            <a:ext cx="1960605" cy="653475"/>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$12,000</a:t>
            </a:r>
          </a:p>
        </p:txBody>
      </p:sp>
      <p:sp>
        <p:nvSpPr>
          <p:cNvPr id="676" name="Straight Arrow Connector 19"/>
          <p:cNvSpPr/>
          <p:nvPr/>
        </p:nvSpPr>
        <p:spPr>
          <a:xfrm>
            <a:off x="2839489" y="8828890"/>
            <a:ext cx="3964965" cy="19084"/>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
        <p:nvSpPr>
          <p:cNvPr id="677" name="TextBox 20"/>
          <p:cNvSpPr txBox="1"/>
          <p:nvPr/>
        </p:nvSpPr>
        <p:spPr>
          <a:xfrm>
            <a:off x="878888" y="9347645"/>
            <a:ext cx="1960604" cy="65347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$12,000</a:t>
            </a:r>
          </a:p>
        </p:txBody>
      </p:sp>
      <p:sp>
        <p:nvSpPr>
          <p:cNvPr id="678" name="Straight Arrow Connector 21"/>
          <p:cNvSpPr/>
          <p:nvPr/>
        </p:nvSpPr>
        <p:spPr>
          <a:xfrm>
            <a:off x="2839496" y="9746204"/>
            <a:ext cx="3964959" cy="1"/>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
        <p:nvSpPr>
          <p:cNvPr id="679" name="TextBox 22"/>
          <p:cNvSpPr txBox="1"/>
          <p:nvPr/>
        </p:nvSpPr>
        <p:spPr>
          <a:xfrm>
            <a:off x="878889" y="10235734"/>
            <a:ext cx="1960605" cy="653475"/>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$8,000</a:t>
            </a:r>
          </a:p>
        </p:txBody>
      </p:sp>
      <p:sp>
        <p:nvSpPr>
          <p:cNvPr id="680" name="Straight Arrow Connector 23"/>
          <p:cNvSpPr/>
          <p:nvPr/>
        </p:nvSpPr>
        <p:spPr>
          <a:xfrm>
            <a:off x="2839496" y="10605065"/>
            <a:ext cx="3964959" cy="1"/>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
        <p:nvSpPr>
          <p:cNvPr id="681" name="TextBox 24"/>
          <p:cNvSpPr txBox="1"/>
          <p:nvPr/>
        </p:nvSpPr>
        <p:spPr>
          <a:xfrm>
            <a:off x="878884" y="11210591"/>
            <a:ext cx="1960605" cy="65347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latin typeface="Calibri"/>
                <a:ea typeface="Calibri"/>
                <a:cs typeface="Calibri"/>
                <a:sym typeface="Calibri"/>
              </a:defRPr>
            </a:lvl1pPr>
          </a:lstStyle>
          <a:p>
            <a:r>
              <a:t>$8,000</a:t>
            </a:r>
          </a:p>
        </p:txBody>
      </p:sp>
      <p:sp>
        <p:nvSpPr>
          <p:cNvPr id="682" name="Straight Arrow Connector 25"/>
          <p:cNvSpPr/>
          <p:nvPr/>
        </p:nvSpPr>
        <p:spPr>
          <a:xfrm>
            <a:off x="2839497" y="11582168"/>
            <a:ext cx="3964958" cy="23035"/>
          </a:xfrm>
          <a:prstGeom prst="line">
            <a:avLst/>
          </a:prstGeom>
          <a:ln w="38100">
            <a:solidFill>
              <a:srgbClr val="000000"/>
            </a:solidFill>
            <a:miter/>
            <a:tailEnd type="triangle"/>
          </a:ln>
        </p:spPr>
        <p:txBody>
          <a:bodyPr tIns="91439" bIns="91439"/>
          <a:lstStyle/>
          <a:p>
            <a:pPr algn="l" defTabSz="1828800">
              <a:defRPr sz="3600" b="0">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72"/>
                                        </p:tgtEl>
                                        <p:attrNameLst>
                                          <p:attrName>style.visibility</p:attrName>
                                        </p:attrNameLst>
                                      </p:cBhvr>
                                      <p:to>
                                        <p:strVal val="visible"/>
                                      </p:to>
                                    </p:set>
                                    <p:animEffect transition="in" filter="wipe(left)">
                                      <p:cBhvr>
                                        <p:cTn id="7" dur="500"/>
                                        <p:tgtEl>
                                          <p:spTgt spid="672"/>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671"/>
                                        </p:tgtEl>
                                        <p:attrNameLst>
                                          <p:attrName>style.visibility</p:attrName>
                                        </p:attrNameLst>
                                      </p:cBhvr>
                                      <p:to>
                                        <p:strVal val="visible"/>
                                      </p:to>
                                    </p:set>
                                    <p:animEffect transition="in" filter="wipe(left)">
                                      <p:cBhvr>
                                        <p:cTn id="11" dur="500"/>
                                        <p:tgtEl>
                                          <p:spTgt spid="6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674"/>
                                        </p:tgtEl>
                                        <p:attrNameLst>
                                          <p:attrName>style.visibility</p:attrName>
                                        </p:attrNameLst>
                                      </p:cBhvr>
                                      <p:to>
                                        <p:strVal val="visible"/>
                                      </p:to>
                                    </p:set>
                                    <p:animEffect transition="in" filter="wipe(left)">
                                      <p:cBhvr>
                                        <p:cTn id="16" dur="500"/>
                                        <p:tgtEl>
                                          <p:spTgt spid="674"/>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673"/>
                                        </p:tgtEl>
                                        <p:attrNameLst>
                                          <p:attrName>style.visibility</p:attrName>
                                        </p:attrNameLst>
                                      </p:cBhvr>
                                      <p:to>
                                        <p:strVal val="visible"/>
                                      </p:to>
                                    </p:set>
                                    <p:animEffect transition="in" filter="wipe(left)">
                                      <p:cBhvr>
                                        <p:cTn id="20" dur="500"/>
                                        <p:tgtEl>
                                          <p:spTgt spid="67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5" nodeType="clickEffect">
                                  <p:stCondLst>
                                    <p:cond delay="0"/>
                                  </p:stCondLst>
                                  <p:iterate>
                                    <p:tmAbs val="0"/>
                                  </p:iterate>
                                  <p:childTnLst>
                                    <p:set>
                                      <p:cBhvr>
                                        <p:cTn id="24" fill="hold"/>
                                        <p:tgtEl>
                                          <p:spTgt spid="675"/>
                                        </p:tgtEl>
                                        <p:attrNameLst>
                                          <p:attrName>style.visibility</p:attrName>
                                        </p:attrNameLst>
                                      </p:cBhvr>
                                      <p:to>
                                        <p:strVal val="visible"/>
                                      </p:to>
                                    </p:set>
                                    <p:animEffect transition="in" filter="wipe(left)">
                                      <p:cBhvr>
                                        <p:cTn id="25" dur="500"/>
                                        <p:tgtEl>
                                          <p:spTgt spid="675"/>
                                        </p:tgtEl>
                                      </p:cBhvr>
                                    </p:animEffect>
                                  </p:childTnLst>
                                </p:cTn>
                              </p:par>
                            </p:childTnLst>
                          </p:cTn>
                        </p:par>
                        <p:par>
                          <p:cTn id="26" fill="hold">
                            <p:stCondLst>
                              <p:cond delay="500"/>
                            </p:stCondLst>
                            <p:childTnLst>
                              <p:par>
                                <p:cTn id="27" presetID="22" presetClass="entr" presetSubtype="8" fill="hold" grpId="6" nodeType="afterEffect">
                                  <p:stCondLst>
                                    <p:cond delay="0"/>
                                  </p:stCondLst>
                                  <p:iterate>
                                    <p:tmAbs val="0"/>
                                  </p:iterate>
                                  <p:childTnLst>
                                    <p:set>
                                      <p:cBhvr>
                                        <p:cTn id="28" fill="hold"/>
                                        <p:tgtEl>
                                          <p:spTgt spid="676"/>
                                        </p:tgtEl>
                                        <p:attrNameLst>
                                          <p:attrName>style.visibility</p:attrName>
                                        </p:attrNameLst>
                                      </p:cBhvr>
                                      <p:to>
                                        <p:strVal val="visible"/>
                                      </p:to>
                                    </p:set>
                                    <p:animEffect transition="in" filter="wipe(left)">
                                      <p:cBhvr>
                                        <p:cTn id="29" dur="500"/>
                                        <p:tgtEl>
                                          <p:spTgt spid="676"/>
                                        </p:tgtEl>
                                      </p:cBhvr>
                                    </p:animEffect>
                                  </p:childTnLst>
                                </p:cTn>
                              </p:par>
                            </p:childTnLst>
                          </p:cTn>
                        </p:par>
                        <p:par>
                          <p:cTn id="30" fill="hold">
                            <p:stCondLst>
                              <p:cond delay="1000"/>
                            </p:stCondLst>
                            <p:childTnLst>
                              <p:par>
                                <p:cTn id="31" presetID="22" presetClass="entr" presetSubtype="8" fill="hold" grpId="7" nodeType="afterEffect">
                                  <p:stCondLst>
                                    <p:cond delay="0"/>
                                  </p:stCondLst>
                                  <p:iterate>
                                    <p:tmAbs val="0"/>
                                  </p:iterate>
                                  <p:childTnLst>
                                    <p:set>
                                      <p:cBhvr>
                                        <p:cTn id="32" fill="hold"/>
                                        <p:tgtEl>
                                          <p:spTgt spid="677"/>
                                        </p:tgtEl>
                                        <p:attrNameLst>
                                          <p:attrName>style.visibility</p:attrName>
                                        </p:attrNameLst>
                                      </p:cBhvr>
                                      <p:to>
                                        <p:strVal val="visible"/>
                                      </p:to>
                                    </p:set>
                                    <p:animEffect transition="in" filter="wipe(left)">
                                      <p:cBhvr>
                                        <p:cTn id="33" dur="500"/>
                                        <p:tgtEl>
                                          <p:spTgt spid="677"/>
                                        </p:tgtEl>
                                      </p:cBhvr>
                                    </p:animEffect>
                                  </p:childTnLst>
                                </p:cTn>
                              </p:par>
                            </p:childTnLst>
                          </p:cTn>
                        </p:par>
                        <p:par>
                          <p:cTn id="34" fill="hold">
                            <p:stCondLst>
                              <p:cond delay="1500"/>
                            </p:stCondLst>
                            <p:childTnLst>
                              <p:par>
                                <p:cTn id="35" presetID="22" presetClass="entr" presetSubtype="8" fill="hold" grpId="8" nodeType="afterEffect">
                                  <p:stCondLst>
                                    <p:cond delay="0"/>
                                  </p:stCondLst>
                                  <p:iterate>
                                    <p:tmAbs val="0"/>
                                  </p:iterate>
                                  <p:childTnLst>
                                    <p:set>
                                      <p:cBhvr>
                                        <p:cTn id="36" fill="hold"/>
                                        <p:tgtEl>
                                          <p:spTgt spid="678"/>
                                        </p:tgtEl>
                                        <p:attrNameLst>
                                          <p:attrName>style.visibility</p:attrName>
                                        </p:attrNameLst>
                                      </p:cBhvr>
                                      <p:to>
                                        <p:strVal val="visible"/>
                                      </p:to>
                                    </p:set>
                                    <p:animEffect transition="in" filter="wipe(left)">
                                      <p:cBhvr>
                                        <p:cTn id="37" dur="500"/>
                                        <p:tgtEl>
                                          <p:spTgt spid="678"/>
                                        </p:tgtEl>
                                      </p:cBhvr>
                                    </p:animEffect>
                                  </p:childTnLst>
                                </p:cTn>
                              </p:par>
                            </p:childTnLst>
                          </p:cTn>
                        </p:par>
                        <p:par>
                          <p:cTn id="38" fill="hold">
                            <p:stCondLst>
                              <p:cond delay="2000"/>
                            </p:stCondLst>
                            <p:childTnLst>
                              <p:par>
                                <p:cTn id="39" presetID="22" presetClass="entr" presetSubtype="8" fill="hold" grpId="9" nodeType="afterEffect">
                                  <p:stCondLst>
                                    <p:cond delay="0"/>
                                  </p:stCondLst>
                                  <p:iterate>
                                    <p:tmAbs val="0"/>
                                  </p:iterate>
                                  <p:childTnLst>
                                    <p:set>
                                      <p:cBhvr>
                                        <p:cTn id="40" fill="hold"/>
                                        <p:tgtEl>
                                          <p:spTgt spid="679"/>
                                        </p:tgtEl>
                                        <p:attrNameLst>
                                          <p:attrName>style.visibility</p:attrName>
                                        </p:attrNameLst>
                                      </p:cBhvr>
                                      <p:to>
                                        <p:strVal val="visible"/>
                                      </p:to>
                                    </p:set>
                                    <p:animEffect transition="in" filter="wipe(left)">
                                      <p:cBhvr>
                                        <p:cTn id="41" dur="500"/>
                                        <p:tgtEl>
                                          <p:spTgt spid="679"/>
                                        </p:tgtEl>
                                      </p:cBhvr>
                                    </p:animEffect>
                                  </p:childTnLst>
                                </p:cTn>
                              </p:par>
                            </p:childTnLst>
                          </p:cTn>
                        </p:par>
                        <p:par>
                          <p:cTn id="42" fill="hold">
                            <p:stCondLst>
                              <p:cond delay="2500"/>
                            </p:stCondLst>
                            <p:childTnLst>
                              <p:par>
                                <p:cTn id="43" presetID="22" presetClass="entr" presetSubtype="8" fill="hold" grpId="10" nodeType="afterEffect">
                                  <p:stCondLst>
                                    <p:cond delay="0"/>
                                  </p:stCondLst>
                                  <p:iterate>
                                    <p:tmAbs val="0"/>
                                  </p:iterate>
                                  <p:childTnLst>
                                    <p:set>
                                      <p:cBhvr>
                                        <p:cTn id="44" fill="hold"/>
                                        <p:tgtEl>
                                          <p:spTgt spid="680"/>
                                        </p:tgtEl>
                                        <p:attrNameLst>
                                          <p:attrName>style.visibility</p:attrName>
                                        </p:attrNameLst>
                                      </p:cBhvr>
                                      <p:to>
                                        <p:strVal val="visible"/>
                                      </p:to>
                                    </p:set>
                                    <p:animEffect transition="in" filter="wipe(left)">
                                      <p:cBhvr>
                                        <p:cTn id="45" dur="500"/>
                                        <p:tgtEl>
                                          <p:spTgt spid="680"/>
                                        </p:tgtEl>
                                      </p:cBhvr>
                                    </p:animEffect>
                                  </p:childTnLst>
                                </p:cTn>
                              </p:par>
                            </p:childTnLst>
                          </p:cTn>
                        </p:par>
                        <p:par>
                          <p:cTn id="46" fill="hold">
                            <p:stCondLst>
                              <p:cond delay="3000"/>
                            </p:stCondLst>
                            <p:childTnLst>
                              <p:par>
                                <p:cTn id="47" presetID="22" presetClass="entr" presetSubtype="8" fill="hold" grpId="11" nodeType="afterEffect">
                                  <p:stCondLst>
                                    <p:cond delay="0"/>
                                  </p:stCondLst>
                                  <p:iterate>
                                    <p:tmAbs val="0"/>
                                  </p:iterate>
                                  <p:childTnLst>
                                    <p:set>
                                      <p:cBhvr>
                                        <p:cTn id="48" fill="hold"/>
                                        <p:tgtEl>
                                          <p:spTgt spid="681"/>
                                        </p:tgtEl>
                                        <p:attrNameLst>
                                          <p:attrName>style.visibility</p:attrName>
                                        </p:attrNameLst>
                                      </p:cBhvr>
                                      <p:to>
                                        <p:strVal val="visible"/>
                                      </p:to>
                                    </p:set>
                                    <p:animEffect transition="in" filter="wipe(left)">
                                      <p:cBhvr>
                                        <p:cTn id="49" dur="500"/>
                                        <p:tgtEl>
                                          <p:spTgt spid="681"/>
                                        </p:tgtEl>
                                      </p:cBhvr>
                                    </p:animEffect>
                                  </p:childTnLst>
                                </p:cTn>
                              </p:par>
                            </p:childTnLst>
                          </p:cTn>
                        </p:par>
                        <p:par>
                          <p:cTn id="50" fill="hold">
                            <p:stCondLst>
                              <p:cond delay="3500"/>
                            </p:stCondLst>
                            <p:childTnLst>
                              <p:par>
                                <p:cTn id="51" presetID="22" presetClass="entr" presetSubtype="8" fill="hold" grpId="12" nodeType="afterEffect">
                                  <p:stCondLst>
                                    <p:cond delay="0"/>
                                  </p:stCondLst>
                                  <p:iterate>
                                    <p:tmAbs val="0"/>
                                  </p:iterate>
                                  <p:childTnLst>
                                    <p:set>
                                      <p:cBhvr>
                                        <p:cTn id="52" fill="hold"/>
                                        <p:tgtEl>
                                          <p:spTgt spid="682"/>
                                        </p:tgtEl>
                                        <p:attrNameLst>
                                          <p:attrName>style.visibility</p:attrName>
                                        </p:attrNameLst>
                                      </p:cBhvr>
                                      <p:to>
                                        <p:strVal val="visible"/>
                                      </p:to>
                                    </p:set>
                                    <p:animEffect transition="in" filter="wipe(left)">
                                      <p:cBhvr>
                                        <p:cTn id="53" dur="5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2" animBg="1" advAuto="0"/>
      <p:bldP spid="672" grpId="1" animBg="1" advAuto="0"/>
      <p:bldP spid="673" grpId="4" animBg="1" advAuto="0"/>
      <p:bldP spid="674" grpId="3" animBg="1" advAuto="0"/>
      <p:bldP spid="675" grpId="5" animBg="1" advAuto="0"/>
      <p:bldP spid="676" grpId="6" animBg="1" advAuto="0"/>
      <p:bldP spid="677" grpId="7" animBg="1" advAuto="0"/>
      <p:bldP spid="678" grpId="8" animBg="1" advAuto="0"/>
      <p:bldP spid="679" grpId="9" animBg="1" advAuto="0"/>
      <p:bldP spid="680" grpId="10" animBg="1" advAuto="0"/>
      <p:bldP spid="681" grpId="11" animBg="1" advAuto="0"/>
      <p:bldP spid="682" grpId="1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DSCF0844.jpg" descr="DSCF08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21193" y="20"/>
            <a:ext cx="18541605" cy="13715843"/>
          </a:xfrm>
          <a:custGeom>
            <a:avLst/>
            <a:gdLst/>
            <a:ahLst/>
            <a:cxnLst>
              <a:cxn ang="0">
                <a:pos x="wd2" y="hd2"/>
              </a:cxn>
              <a:cxn ang="5400000">
                <a:pos x="wd2" y="hd2"/>
              </a:cxn>
              <a:cxn ang="10800000">
                <a:pos x="wd2" y="hd2"/>
              </a:cxn>
              <a:cxn ang="16200000">
                <a:pos x="wd2" y="hd2"/>
              </a:cxn>
            </a:cxnLst>
            <a:rect l="0" t="0" r="r" b="b"/>
            <a:pathLst>
              <a:path w="21600" h="21600" extrusionOk="0">
                <a:moveTo>
                  <a:pt x="3504" y="0"/>
                </a:moveTo>
                <a:lnTo>
                  <a:pt x="3163" y="440"/>
                </a:lnTo>
                <a:cubicBezTo>
                  <a:pt x="1209" y="3091"/>
                  <a:pt x="0" y="6754"/>
                  <a:pt x="0" y="10800"/>
                </a:cubicBezTo>
                <a:cubicBezTo>
                  <a:pt x="0" y="14846"/>
                  <a:pt x="1209" y="18509"/>
                  <a:pt x="3163" y="21160"/>
                </a:cubicBezTo>
                <a:lnTo>
                  <a:pt x="3504" y="21600"/>
                </a:lnTo>
                <a:lnTo>
                  <a:pt x="18096" y="21600"/>
                </a:lnTo>
                <a:lnTo>
                  <a:pt x="18437" y="21160"/>
                </a:lnTo>
                <a:cubicBezTo>
                  <a:pt x="20391" y="18509"/>
                  <a:pt x="21600" y="14846"/>
                  <a:pt x="21600" y="10800"/>
                </a:cubicBezTo>
                <a:cubicBezTo>
                  <a:pt x="21600" y="6754"/>
                  <a:pt x="20391" y="3091"/>
                  <a:pt x="18437" y="440"/>
                </a:cubicBezTo>
                <a:lnTo>
                  <a:pt x="18096" y="0"/>
                </a:lnTo>
                <a:lnTo>
                  <a:pt x="3504" y="0"/>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image57.jpeg" descr="image57.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1480000">
            <a:off x="603893" y="1548537"/>
            <a:ext cx="11269588" cy="10618925"/>
          </a:xfrm>
          <a:prstGeom prst="rect">
            <a:avLst/>
          </a:prstGeom>
          <a:ln w="12700">
            <a:miter lim="400000"/>
          </a:ln>
          <a:effectLst>
            <a:outerShdw blurRad="101600" dist="76200" dir="5400000" rotWithShape="0">
              <a:srgbClr val="000000">
                <a:alpha val="40000"/>
              </a:srgbClr>
            </a:outerShdw>
          </a:effectLst>
        </p:spPr>
      </p:pic>
      <p:pic>
        <p:nvPicPr>
          <p:cNvPr id="685" name="image57.jpeg" descr="image57.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116010">
            <a:off x="8250510" y="3742983"/>
            <a:ext cx="4243019" cy="8529369"/>
          </a:xfrm>
          <a:prstGeom prst="rect">
            <a:avLst/>
          </a:prstGeom>
          <a:ln w="88900">
            <a:solidFill>
              <a:srgbClr val="000000"/>
            </a:solidFill>
            <a:miter lim="400000"/>
          </a:ln>
          <a:effectLst>
            <a:outerShdw blurRad="101600" dist="76200" dir="5400000" rotWithShape="0">
              <a:srgbClr val="000000">
                <a:alpha val="40000"/>
              </a:srgbClr>
            </a:outerShdw>
          </a:effectLst>
        </p:spPr>
      </p:pic>
      <p:sp>
        <p:nvSpPr>
          <p:cNvPr id="686" name="$600,000 Estate of Vernon Lybolt, Jr."/>
          <p:cNvSpPr txBox="1"/>
          <p:nvPr/>
        </p:nvSpPr>
        <p:spPr>
          <a:xfrm>
            <a:off x="13299921" y="2053919"/>
            <a:ext cx="10465597" cy="288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9000" b="0">
                <a:latin typeface="Helvetica"/>
                <a:ea typeface="Helvetica"/>
                <a:cs typeface="Helvetica"/>
                <a:sym typeface="Helvetica"/>
              </a:defRPr>
            </a:lvl1pPr>
          </a:lstStyle>
          <a:p>
            <a:r>
              <a:t>$600,000 Estate of Vernon Lybolt, Jr.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600,000 Estate of Vernon Lybolt, Jr."/>
          <p:cNvSpPr txBox="1"/>
          <p:nvPr/>
        </p:nvSpPr>
        <p:spPr>
          <a:xfrm>
            <a:off x="6959201" y="2228731"/>
            <a:ext cx="10465597" cy="288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9000" b="0">
                <a:latin typeface="Helvetica"/>
                <a:ea typeface="Helvetica"/>
                <a:cs typeface="Helvetica"/>
                <a:sym typeface="Helvetica"/>
              </a:defRPr>
            </a:lvl1pPr>
          </a:lstStyle>
          <a:p>
            <a:r>
              <a:rPr dirty="0"/>
              <a:t>$600,000 Estate of Vernon Lybolt, Jr.</a:t>
            </a:r>
          </a:p>
        </p:txBody>
      </p:sp>
      <p:sp>
        <p:nvSpPr>
          <p:cNvPr id="691" name="Left money to the “the Bedford County ASPCA, Animal Shelter”"/>
          <p:cNvSpPr txBox="1"/>
          <p:nvPr/>
        </p:nvSpPr>
        <p:spPr>
          <a:xfrm>
            <a:off x="6566295" y="6262160"/>
            <a:ext cx="10858503" cy="192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5800" b="0">
                <a:latin typeface="Helvetica"/>
                <a:ea typeface="Helvetica"/>
                <a:cs typeface="Helvetica"/>
                <a:sym typeface="Helvetica"/>
              </a:defRPr>
            </a:lvl1pPr>
          </a:lstStyle>
          <a:p>
            <a:r>
              <a:rPr dirty="0"/>
              <a:t>Left money to the “the Bedford County ASPCA, Animal Shelter”</a:t>
            </a:r>
          </a:p>
        </p:txBody>
      </p:sp>
      <p:sp>
        <p:nvSpPr>
          <p:cNvPr id="2" name="Judge ordered the Bedford County Humane Society to build a shelter.">
            <a:extLst>
              <a:ext uri="{FF2B5EF4-FFF2-40B4-BE49-F238E27FC236}">
                <a16:creationId xmlns:a16="http://schemas.microsoft.com/office/drawing/2014/main" id="{C400D138-D7D3-B80E-E6D3-DAD7FD5920CD}"/>
              </a:ext>
            </a:extLst>
          </p:cNvPr>
          <p:cNvSpPr txBox="1"/>
          <p:nvPr/>
        </p:nvSpPr>
        <p:spPr>
          <a:xfrm>
            <a:off x="6762747" y="9102317"/>
            <a:ext cx="10858503" cy="2809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5800" b="0">
                <a:latin typeface="Helvetica"/>
                <a:ea typeface="Helvetica"/>
                <a:cs typeface="Helvetica"/>
                <a:sym typeface="Helvetica"/>
              </a:defRPr>
            </a:lvl1pPr>
          </a:lstStyle>
          <a:p>
            <a:r>
              <a:rPr dirty="0"/>
              <a:t>Judge ordered the Bedford County Humane Society to build a shelter.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Give donors will language"/>
          <p:cNvSpPr txBox="1"/>
          <p:nvPr/>
        </p:nvSpPr>
        <p:spPr>
          <a:xfrm>
            <a:off x="4114287" y="6042421"/>
            <a:ext cx="16155425" cy="1631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lvl1pPr algn="l" defTabSz="1643061">
              <a:defRPr sz="10000">
                <a:latin typeface="Helvetica"/>
                <a:ea typeface="Helvetica"/>
                <a:cs typeface="Helvetica"/>
                <a:sym typeface="Helvetica"/>
              </a:defRPr>
            </a:lvl1pPr>
          </a:lstStyle>
          <a:p>
            <a:r>
              <a:rPr dirty="0"/>
              <a:t>Give donors will language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Wills"/>
          <p:cNvSpPr txBox="1"/>
          <p:nvPr/>
        </p:nvSpPr>
        <p:spPr>
          <a:xfrm>
            <a:off x="10139602" y="1531540"/>
            <a:ext cx="3711253" cy="215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13400" b="0">
                <a:latin typeface="Helvetica"/>
                <a:ea typeface="Helvetica"/>
                <a:cs typeface="Helvetica"/>
                <a:sym typeface="Helvetica"/>
              </a:defRPr>
            </a:lvl1pPr>
          </a:lstStyle>
          <a:p>
            <a:r>
              <a:t>Wills</a:t>
            </a:r>
          </a:p>
        </p:txBody>
      </p:sp>
      <p:sp>
        <p:nvSpPr>
          <p:cNvPr id="711" name="88%-90% of all donors who give $500 per year over age 50 will die without a charitable estate plan.…"/>
          <p:cNvSpPr txBox="1"/>
          <p:nvPr/>
        </p:nvSpPr>
        <p:spPr>
          <a:xfrm>
            <a:off x="3351900" y="5318125"/>
            <a:ext cx="17680199" cy="5187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anchor="ctr">
            <a:spAutoFit/>
          </a:bodyPr>
          <a:lstStyle/>
          <a:p>
            <a:pPr algn="l" defTabSz="821532">
              <a:defRPr sz="9000" b="0">
                <a:latin typeface="Helvetica"/>
                <a:ea typeface="Helvetica"/>
                <a:cs typeface="Helvetica"/>
                <a:sym typeface="Helvetica"/>
              </a:defRPr>
            </a:pPr>
            <a:r>
              <a:t>88%-90% of all donors who give $500 per year over age 50 will die without a charitable estate plan.</a:t>
            </a:r>
            <a:endParaRPr sz="18000"/>
          </a:p>
          <a:p>
            <a:pPr algn="l" defTabSz="821532">
              <a:defRPr sz="3200" b="0">
                <a:latin typeface="Helvetica"/>
                <a:ea typeface="Helvetica"/>
                <a:cs typeface="Helvetica"/>
                <a:sym typeface="Helvetica"/>
              </a:defRPr>
            </a:pPr>
            <a:r>
              <a:t>Russell James, J.D., Ph.D.</a:t>
            </a:r>
            <a:endParaRPr sz="6400"/>
          </a:p>
          <a:p>
            <a:pPr algn="l" defTabSz="821532">
              <a:defRPr sz="3200" b="0">
                <a:latin typeface="Helvetica"/>
                <a:ea typeface="Helvetica"/>
                <a:cs typeface="Helvetica"/>
                <a:sym typeface="Helvetica"/>
              </a:defRPr>
            </a:pPr>
            <a:r>
              <a:t>Texas Tech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 name="family-on-stomachs-smile.png" descr="family-on-stomachs-smi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59828" y="6286500"/>
            <a:ext cx="8411766" cy="5607845"/>
          </a:xfrm>
          <a:prstGeom prst="rect">
            <a:avLst/>
          </a:prstGeom>
          <a:ln w="12700">
            <a:miter lim="400000"/>
          </a:ln>
        </p:spPr>
      </p:pic>
      <p:sp>
        <p:nvSpPr>
          <p:cNvPr id="714" name="Pick Two"/>
          <p:cNvSpPr txBox="1"/>
          <p:nvPr/>
        </p:nvSpPr>
        <p:spPr>
          <a:xfrm>
            <a:off x="13530301" y="2881313"/>
            <a:ext cx="5179393" cy="1631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10000" b="0">
                <a:latin typeface="Helvetica"/>
                <a:ea typeface="Helvetica"/>
                <a:cs typeface="Helvetica"/>
                <a:sym typeface="Helvetica"/>
              </a:defRPr>
            </a:lvl1pPr>
          </a:lstStyle>
          <a:p>
            <a:r>
              <a:t>Pick Two</a:t>
            </a:r>
          </a:p>
        </p:txBody>
      </p:sp>
      <p:pic>
        <p:nvPicPr>
          <p:cNvPr id="715" name="Oval Oval" descr="Oval Oval"/>
          <p:cNvPicPr>
            <a:picLocks noChangeAspect="1"/>
          </p:cNvPicPr>
          <p:nvPr/>
        </p:nvPicPr>
        <p:blipFill>
          <a:blip r:embed="rId4"/>
          <a:stretch>
            <a:fillRect/>
          </a:stretch>
        </p:blipFill>
        <p:spPr>
          <a:xfrm>
            <a:off x="12210256" y="6215460"/>
            <a:ext cx="7928771" cy="5749927"/>
          </a:xfrm>
          <a:prstGeom prst="rect">
            <a:avLst/>
          </a:prstGeom>
          <a:ln w="12700">
            <a:miter lim="400000"/>
          </a:ln>
        </p:spPr>
      </p:pic>
      <p:pic>
        <p:nvPicPr>
          <p:cNvPr id="716" name="Oval Oval" descr="Oval Oval"/>
          <p:cNvPicPr>
            <a:picLocks noChangeAspect="1"/>
          </p:cNvPicPr>
          <p:nvPr/>
        </p:nvPicPr>
        <p:blipFill>
          <a:blip r:embed="rId5"/>
          <a:stretch>
            <a:fillRect/>
          </a:stretch>
        </p:blipFill>
        <p:spPr>
          <a:xfrm>
            <a:off x="4030662" y="6144021"/>
            <a:ext cx="7928771" cy="5749928"/>
          </a:xfrm>
          <a:prstGeom prst="rect">
            <a:avLst/>
          </a:prstGeom>
          <a:ln w="12700">
            <a:miter lim="400000"/>
          </a:ln>
        </p:spPr>
      </p:pic>
      <p:pic>
        <p:nvPicPr>
          <p:cNvPr id="717" name="3427643215_7d80595aec_z.png" descr="3427643215_7d80595aec_z.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262437" y="821532"/>
            <a:ext cx="7608098" cy="5072065"/>
          </a:xfrm>
          <a:prstGeom prst="rect">
            <a:avLst/>
          </a:prstGeom>
          <a:ln w="12700">
            <a:miter lim="400000"/>
          </a:ln>
        </p:spPr>
      </p:pic>
      <p:pic>
        <p:nvPicPr>
          <p:cNvPr id="718"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1393" y="7150450"/>
            <a:ext cx="3507309" cy="373707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15"/>
                                        </p:tgtEl>
                                        <p:attrNameLst>
                                          <p:attrName>style.visibility</p:attrName>
                                        </p:attrNameLst>
                                      </p:cBhvr>
                                      <p:to>
                                        <p:strVal val="visible"/>
                                      </p:to>
                                    </p:set>
                                    <p:animEffect transition="in" filter="fade">
                                      <p:cBhvr>
                                        <p:cTn id="7" dur="1000"/>
                                        <p:tgtEl>
                                          <p:spTgt spid="715"/>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716"/>
                                        </p:tgtEl>
                                        <p:attrNameLst>
                                          <p:attrName>style.visibility</p:attrName>
                                        </p:attrNameLst>
                                      </p:cBhvr>
                                      <p:to>
                                        <p:strVal val="visible"/>
                                      </p:to>
                                    </p:set>
                                    <p:animEffect transition="in" filter="fade">
                                      <p:cBhvr>
                                        <p:cTn id="11" dur="1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1" animBg="1" advAuto="0"/>
      <p:bldP spid="716"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What do Charities Really Say About Bequests?"/>
          <p:cNvSpPr txBox="1"/>
          <p:nvPr/>
        </p:nvSpPr>
        <p:spPr>
          <a:xfrm>
            <a:off x="4119998" y="6131832"/>
            <a:ext cx="15980172" cy="95805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p>
            <a:pPr algn="l" defTabSz="821532">
              <a:defRPr sz="5600">
                <a:latin typeface="Helvetica"/>
                <a:ea typeface="Helvetica"/>
                <a:cs typeface="Helvetica"/>
                <a:sym typeface="Helvetica"/>
              </a:defRPr>
            </a:pPr>
            <a:r>
              <a:t>What do Charities </a:t>
            </a:r>
            <a:r>
              <a:rPr i="1"/>
              <a:t>Really</a:t>
            </a:r>
            <a:r>
              <a:t> Say About Bequests?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f990.pdf" descr="f990.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7032" y="-214315"/>
            <a:ext cx="10929939" cy="141446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Screen Shot 2012-02-10 at 10.25.47 AM.png" descr="Screen Shot 2012-02-10 at 10.25.47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60" y="2609424"/>
            <a:ext cx="24305241" cy="8497153"/>
          </a:xfrm>
          <a:prstGeom prst="rect">
            <a:avLst/>
          </a:prstGeom>
          <a:ln w="12700">
            <a:miter lim="400000"/>
          </a:ln>
        </p:spPr>
      </p:pic>
      <p:sp>
        <p:nvSpPr>
          <p:cNvPr id="740" name="Rectangle"/>
          <p:cNvSpPr/>
          <p:nvPr/>
        </p:nvSpPr>
        <p:spPr>
          <a:xfrm>
            <a:off x="7322567" y="3748051"/>
            <a:ext cx="10701823" cy="428627"/>
          </a:xfrm>
          <a:prstGeom prst="rect">
            <a:avLst/>
          </a:prstGeom>
          <a:solidFill>
            <a:srgbClr val="FFFFFF"/>
          </a:solidFill>
          <a:ln w="12700">
            <a:miter lim="400000"/>
          </a:ln>
        </p:spPr>
        <p:txBody>
          <a:bodyPr tIns="91439" bIns="91439" anchor="ctr"/>
          <a:lstStyle/>
          <a:p>
            <a:pPr algn="l" defTabSz="821532">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1" name="Rectangle"/>
          <p:cNvSpPr/>
          <p:nvPr/>
        </p:nvSpPr>
        <p:spPr>
          <a:xfrm>
            <a:off x="9285458" y="6294966"/>
            <a:ext cx="5707407" cy="428627"/>
          </a:xfrm>
          <a:prstGeom prst="rect">
            <a:avLst/>
          </a:prstGeom>
          <a:solidFill>
            <a:srgbClr val="FFFFFF"/>
          </a:solidFill>
          <a:ln w="12700">
            <a:miter lim="400000"/>
          </a:ln>
        </p:spPr>
        <p:txBody>
          <a:bodyPr tIns="91439" bIns="91439" anchor="ctr"/>
          <a:lstStyle/>
          <a:p>
            <a:pPr algn="l" defTabSz="821532">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2" name="Rectangle"/>
          <p:cNvSpPr/>
          <p:nvPr/>
        </p:nvSpPr>
        <p:spPr>
          <a:xfrm>
            <a:off x="19952044" y="3748051"/>
            <a:ext cx="2290121" cy="428627"/>
          </a:xfrm>
          <a:prstGeom prst="rect">
            <a:avLst/>
          </a:prstGeom>
          <a:solidFill>
            <a:srgbClr val="FFFFFF"/>
          </a:solidFill>
          <a:ln w="12700">
            <a:miter lim="400000"/>
          </a:ln>
        </p:spPr>
        <p:txBody>
          <a:bodyPr tIns="91439" bIns="91439" anchor="ctr"/>
          <a:lstStyle/>
          <a:p>
            <a:pPr algn="l" defTabSz="821532">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A real charity’s fundraising events in one year*"/>
          <p:cNvSpPr txBox="1"/>
          <p:nvPr/>
        </p:nvSpPr>
        <p:spPr>
          <a:xfrm>
            <a:off x="3860187" y="804886"/>
            <a:ext cx="16517233" cy="1031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8" tIns="71438" rIns="71438" bIns="71438" anchor="ctr">
            <a:spAutoFit/>
          </a:bodyPr>
          <a:lstStyle>
            <a:lvl1pPr algn="l" defTabSz="1643061">
              <a:defRPr sz="5800">
                <a:latin typeface="Helvetica"/>
                <a:ea typeface="Helvetica"/>
                <a:cs typeface="Helvetica"/>
                <a:sym typeface="Helvetica"/>
              </a:defRPr>
            </a:lvl1pPr>
          </a:lstStyle>
          <a:p>
            <a:r>
              <a:t>A real charity’s fundraising events in one year*</a:t>
            </a:r>
          </a:p>
        </p:txBody>
      </p:sp>
      <p:sp>
        <p:nvSpPr>
          <p:cNvPr id="745" name="Nine annual events…"/>
          <p:cNvSpPr txBox="1"/>
          <p:nvPr/>
        </p:nvSpPr>
        <p:spPr>
          <a:xfrm>
            <a:off x="4816080" y="1843485"/>
            <a:ext cx="14708585" cy="1920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821532">
              <a:defRPr sz="5800" b="0">
                <a:solidFill>
                  <a:srgbClr val="0D0D0D"/>
                </a:solidFill>
                <a:latin typeface="Helvetica"/>
                <a:ea typeface="Helvetica"/>
                <a:cs typeface="Helvetica"/>
                <a:sym typeface="Helvetica"/>
              </a:defRPr>
            </a:pPr>
            <a:r>
              <a:t>Nine annual events</a:t>
            </a:r>
            <a:endParaRPr sz="11600">
              <a:solidFill>
                <a:srgbClr val="371A94"/>
              </a:solidFill>
            </a:endParaRPr>
          </a:p>
          <a:p>
            <a:pPr algn="l" defTabSz="821532">
              <a:defRPr sz="5800" b="0">
                <a:latin typeface="Helvetica"/>
                <a:ea typeface="Helvetica"/>
                <a:cs typeface="Helvetica"/>
                <a:sym typeface="Helvetica"/>
              </a:defRPr>
            </a:pPr>
            <a:r>
              <a:t>(a ball, a run and 7 “other” events)</a:t>
            </a:r>
          </a:p>
        </p:txBody>
      </p:sp>
      <p:graphicFrame>
        <p:nvGraphicFramePr>
          <p:cNvPr id="746" name="Table"/>
          <p:cNvGraphicFramePr/>
          <p:nvPr/>
        </p:nvGraphicFramePr>
        <p:xfrm>
          <a:off x="4816078" y="4083844"/>
          <a:ext cx="14683184" cy="6860241"/>
        </p:xfrm>
        <a:graphic>
          <a:graphicData uri="http://schemas.openxmlformats.org/drawingml/2006/table">
            <a:tbl>
              <a:tblPr>
                <a:tableStyleId>{4C3C2611-4C71-4FC5-86AE-919BDF0F9419}</a:tableStyleId>
              </a:tblPr>
              <a:tblGrid>
                <a:gridCol w="7341592">
                  <a:extLst>
                    <a:ext uri="{9D8B030D-6E8A-4147-A177-3AD203B41FA5}">
                      <a16:colId xmlns:a16="http://schemas.microsoft.com/office/drawing/2014/main" val="20000"/>
                    </a:ext>
                  </a:extLst>
                </a:gridCol>
                <a:gridCol w="7341592">
                  <a:extLst>
                    <a:ext uri="{9D8B030D-6E8A-4147-A177-3AD203B41FA5}">
                      <a16:colId xmlns:a16="http://schemas.microsoft.com/office/drawing/2014/main" val="20001"/>
                    </a:ext>
                  </a:extLst>
                </a:gridCol>
              </a:tblGrid>
              <a:tr h="2286747">
                <a:tc>
                  <a:txBody>
                    <a:bodyPr/>
                    <a:lstStyle/>
                    <a:p>
                      <a:pPr defTabSz="1828800">
                        <a:tabLst>
                          <a:tab pos="2565400" algn="l"/>
                        </a:tabLst>
                        <a:defRPr sz="1800"/>
                      </a:pPr>
                      <a:r>
                        <a:rPr sz="5000" b="1">
                          <a:latin typeface="Arial"/>
                          <a:ea typeface="Arial"/>
                          <a:cs typeface="Arial"/>
                          <a:sym typeface="Arial"/>
                        </a:rPr>
                        <a:t>Gross Revenue</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1828800">
                        <a:tabLst>
                          <a:tab pos="2565400" algn="l"/>
                        </a:tabLst>
                        <a:defRPr sz="1800"/>
                      </a:pPr>
                      <a:r>
                        <a:rPr sz="5000" b="1">
                          <a:latin typeface="Arial"/>
                          <a:ea typeface="Arial"/>
                          <a:cs typeface="Arial"/>
                          <a:sym typeface="Arial"/>
                        </a:rPr>
                        <a:t>$469,727</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2286747">
                <a:tc>
                  <a:txBody>
                    <a:bodyPr/>
                    <a:lstStyle/>
                    <a:p>
                      <a:pPr defTabSz="1828800">
                        <a:tabLst>
                          <a:tab pos="2565400" algn="l"/>
                        </a:tabLst>
                        <a:defRPr sz="1800"/>
                      </a:pPr>
                      <a:r>
                        <a:rPr sz="5000" b="1">
                          <a:latin typeface="Arial"/>
                          <a:ea typeface="Arial"/>
                          <a:cs typeface="Arial"/>
                          <a:sym typeface="Arial"/>
                        </a:rPr>
                        <a:t>Expenses</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1828800">
                        <a:tabLst>
                          <a:tab pos="2565400" algn="l"/>
                        </a:tabLst>
                        <a:defRPr sz="1800"/>
                      </a:pPr>
                      <a:r>
                        <a:rPr sz="5000" b="1">
                          <a:solidFill>
                            <a:srgbClr val="9A244F"/>
                          </a:solidFill>
                          <a:latin typeface="Arial"/>
                          <a:ea typeface="Arial"/>
                          <a:cs typeface="Arial"/>
                          <a:sym typeface="Arial"/>
                        </a:rPr>
                        <a:t>$102,981</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2286747">
                <a:tc>
                  <a:txBody>
                    <a:bodyPr/>
                    <a:lstStyle/>
                    <a:p>
                      <a:pPr defTabSz="1828800">
                        <a:tabLst>
                          <a:tab pos="2565400" algn="l"/>
                        </a:tabLst>
                        <a:defRPr sz="1800"/>
                      </a:pPr>
                      <a:r>
                        <a:rPr sz="5000" b="1">
                          <a:latin typeface="Arial"/>
                          <a:ea typeface="Arial"/>
                          <a:cs typeface="Arial"/>
                          <a:sym typeface="Arial"/>
                        </a:rPr>
                        <a:t>Total</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1828800">
                        <a:tabLst>
                          <a:tab pos="2565400" algn="l"/>
                        </a:tabLst>
                        <a:defRPr sz="1800"/>
                      </a:pPr>
                      <a:r>
                        <a:rPr sz="5000" b="1">
                          <a:latin typeface="Arial"/>
                          <a:ea typeface="Arial"/>
                          <a:cs typeface="Arial"/>
                          <a:sym typeface="Arial"/>
                        </a:rPr>
                        <a:t>$354,579</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bl>
          </a:graphicData>
        </a:graphic>
      </p:graphicFrame>
      <p:sp>
        <p:nvSpPr>
          <p:cNvPr id="747" name="Note: this includes only direct expenses and revenue…"/>
          <p:cNvSpPr txBox="1"/>
          <p:nvPr/>
        </p:nvSpPr>
        <p:spPr>
          <a:xfrm>
            <a:off x="4816076" y="11597283"/>
            <a:ext cx="14708587" cy="136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821532">
              <a:defRPr sz="4000" b="0">
                <a:latin typeface="Helvetica"/>
                <a:ea typeface="Helvetica"/>
                <a:cs typeface="Helvetica"/>
                <a:sym typeface="Helvetica"/>
              </a:defRPr>
            </a:pPr>
            <a:r>
              <a:t>Note: this includes only direct expenses and revenue</a:t>
            </a:r>
            <a:endParaRPr sz="10000"/>
          </a:p>
          <a:p>
            <a:pPr algn="l" defTabSz="821532">
              <a:defRPr sz="4000" b="0">
                <a:latin typeface="Helvetica"/>
                <a:ea typeface="Helvetica"/>
                <a:cs typeface="Helvetica"/>
                <a:sym typeface="Helvetica"/>
              </a:defRPr>
            </a:pPr>
            <a:r>
              <a:t>*Form 990, Schedule G, 2008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46"/>
                                        </p:tgtEl>
                                        <p:attrNameLst>
                                          <p:attrName>style.visibility</p:attrName>
                                        </p:attrNameLst>
                                      </p:cBhvr>
                                      <p:to>
                                        <p:strVal val="visible"/>
                                      </p:to>
                                    </p:set>
                                    <p:animEffect transition="in" filter="fade">
                                      <p:cBhvr>
                                        <p:cTn id="7"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Other Costs?…"/>
          <p:cNvSpPr txBox="1"/>
          <p:nvPr/>
        </p:nvSpPr>
        <p:spPr>
          <a:xfrm>
            <a:off x="6825017" y="924317"/>
            <a:ext cx="10733965" cy="10854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algn="l" defTabSz="821532">
              <a:defRPr sz="5800">
                <a:latin typeface="Helvetica"/>
                <a:ea typeface="Helvetica"/>
                <a:cs typeface="Helvetica"/>
                <a:sym typeface="Helvetica"/>
              </a:defRPr>
            </a:pPr>
            <a:r>
              <a:rPr dirty="0"/>
              <a:t>Other Costs?</a:t>
            </a:r>
            <a:endParaRPr sz="11600" dirty="0"/>
          </a:p>
          <a:p>
            <a:pPr algn="l" defTabSz="821532">
              <a:defRPr sz="5800">
                <a:latin typeface="Helvetica"/>
                <a:ea typeface="Helvetica"/>
                <a:cs typeface="Helvetica"/>
                <a:sym typeface="Helvetica"/>
              </a:defRPr>
            </a:pPr>
            <a:endParaRPr sz="11600" dirty="0"/>
          </a:p>
          <a:p>
            <a:pPr marL="914400" indent="-914400" algn="l" defTabSz="821532">
              <a:buSzPct val="100000"/>
              <a:buFont typeface="Arial"/>
              <a:buChar char="•"/>
              <a:defRPr sz="5800">
                <a:latin typeface="Helvetica"/>
                <a:ea typeface="Helvetica"/>
                <a:cs typeface="Helvetica"/>
                <a:sym typeface="Helvetica"/>
              </a:defRPr>
            </a:pPr>
            <a:r>
              <a:rPr dirty="0"/>
              <a:t>CEO ($189,008</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Dev. Staff</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CFO</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Volunteers</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Mail</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Other?</a:t>
            </a:r>
            <a:endParaRPr sz="11600" dirty="0"/>
          </a:p>
          <a:p>
            <a:pPr marL="914400" indent="-914400" algn="l" defTabSz="821532">
              <a:buSzPct val="100000"/>
              <a:buFont typeface="Arial"/>
              <a:buChar char="•"/>
              <a:defRPr sz="5800">
                <a:latin typeface="Helvetica"/>
                <a:ea typeface="Helvetica"/>
                <a:cs typeface="Helvetica"/>
                <a:sym typeface="Helvetica"/>
              </a:defRPr>
            </a:pPr>
            <a:r>
              <a:rPr dirty="0"/>
              <a:t>Opportunity Cost (donations went to events rather than mission)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Donors Give to Sincere People more than they Give to Technical Specialists"/>
          <p:cNvSpPr txBox="1"/>
          <p:nvPr/>
        </p:nvSpPr>
        <p:spPr>
          <a:xfrm>
            <a:off x="3696482" y="4541741"/>
            <a:ext cx="16991035" cy="4632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anchor="ctr">
            <a:spAutoFit/>
          </a:bodyPr>
          <a:lstStyle>
            <a:lvl1pPr defTabSz="584200">
              <a:defRPr sz="9800">
                <a:latin typeface="Helvetica"/>
                <a:ea typeface="Helvetica"/>
                <a:cs typeface="Helvetica"/>
                <a:sym typeface="Helvetica"/>
              </a:defRPr>
            </a:lvl1pPr>
          </a:lstStyle>
          <a:p>
            <a:r>
              <a:rPr dirty="0"/>
              <a:t>Donors Give to Sincere People more than they Give to Technical Specialists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Screen Shot 2012-02-10 at 10.20.03 AM.png" descr="Screen Shot 2012-02-10 at 10.20.03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9921" y="6491419"/>
            <a:ext cx="23304151" cy="3410465"/>
          </a:xfrm>
          <a:prstGeom prst="rect">
            <a:avLst/>
          </a:prstGeom>
          <a:ln w="12700">
            <a:miter lim="400000"/>
          </a:ln>
        </p:spPr>
      </p:pic>
      <p:pic>
        <p:nvPicPr>
          <p:cNvPr id="758" name="f990.pdf" descr="f990.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9924" y="1383957"/>
            <a:ext cx="23304150" cy="41353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0" name="Table"/>
          <p:cNvGraphicFramePr/>
          <p:nvPr>
            <p:extLst>
              <p:ext uri="{D42A27DB-BD31-4B8C-83A1-F6EECF244321}">
                <p14:modId xmlns:p14="http://schemas.microsoft.com/office/powerpoint/2010/main" val="1536095366"/>
              </p:ext>
            </p:extLst>
          </p:nvPr>
        </p:nvGraphicFramePr>
        <p:xfrm>
          <a:off x="2227678" y="5883275"/>
          <a:ext cx="8164511" cy="1949450"/>
        </p:xfrm>
        <a:graphic>
          <a:graphicData uri="http://schemas.openxmlformats.org/drawingml/2006/table">
            <a:tbl>
              <a:tblPr>
                <a:tableStyleId>{4C3C2611-4C71-4FC5-86AE-919BDF0F9419}</a:tableStyleId>
              </a:tblPr>
              <a:tblGrid>
                <a:gridCol w="8164511">
                  <a:extLst>
                    <a:ext uri="{9D8B030D-6E8A-4147-A177-3AD203B41FA5}">
                      <a16:colId xmlns:a16="http://schemas.microsoft.com/office/drawing/2014/main" val="20000"/>
                    </a:ext>
                  </a:extLst>
                </a:gridCol>
              </a:tblGrid>
              <a:tr h="1949450">
                <a:tc>
                  <a:txBody>
                    <a:bodyPr/>
                    <a:lstStyle/>
                    <a:p>
                      <a:pPr defTabSz="1828800">
                        <a:tabLst>
                          <a:tab pos="2565400" algn="l"/>
                        </a:tabLst>
                        <a:defRPr sz="5000" b="1">
                          <a:latin typeface="Helvetica"/>
                          <a:ea typeface="Helvetica"/>
                          <a:cs typeface="Helvetica"/>
                          <a:sym typeface="Helvetica"/>
                        </a:defRPr>
                      </a:pPr>
                      <a:r>
                        <a:rPr dirty="0"/>
                        <a:t>$354,579</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bl>
          </a:graphicData>
        </a:graphic>
      </p:graphicFrame>
      <p:graphicFrame>
        <p:nvGraphicFramePr>
          <p:cNvPr id="761" name="Table"/>
          <p:cNvGraphicFramePr/>
          <p:nvPr>
            <p:extLst>
              <p:ext uri="{D42A27DB-BD31-4B8C-83A1-F6EECF244321}">
                <p14:modId xmlns:p14="http://schemas.microsoft.com/office/powerpoint/2010/main" val="2696859758"/>
              </p:ext>
            </p:extLst>
          </p:nvPr>
        </p:nvGraphicFramePr>
        <p:xfrm>
          <a:off x="14652766" y="5883275"/>
          <a:ext cx="8164511" cy="1949450"/>
        </p:xfrm>
        <a:graphic>
          <a:graphicData uri="http://schemas.openxmlformats.org/drawingml/2006/table">
            <a:tbl>
              <a:tblPr>
                <a:tableStyleId>{4C3C2611-4C71-4FC5-86AE-919BDF0F9419}</a:tableStyleId>
              </a:tblPr>
              <a:tblGrid>
                <a:gridCol w="8164511">
                  <a:extLst>
                    <a:ext uri="{9D8B030D-6E8A-4147-A177-3AD203B41FA5}">
                      <a16:colId xmlns:a16="http://schemas.microsoft.com/office/drawing/2014/main" val="20000"/>
                    </a:ext>
                  </a:extLst>
                </a:gridCol>
              </a:tblGrid>
              <a:tr h="1949450">
                <a:tc>
                  <a:txBody>
                    <a:bodyPr/>
                    <a:lstStyle/>
                    <a:p>
                      <a:pPr defTabSz="1828800">
                        <a:tabLst>
                          <a:tab pos="2565400" algn="l"/>
                        </a:tabLst>
                        <a:defRPr sz="1800"/>
                      </a:pPr>
                      <a:r>
                        <a:rPr sz="5000" b="1" dirty="0">
                          <a:latin typeface="Helvetica"/>
                          <a:ea typeface="Helvetica"/>
                          <a:cs typeface="Helvetica"/>
                          <a:sym typeface="Helvetica"/>
                        </a:rPr>
                        <a:t>$727,846</a:t>
                      </a:r>
                    </a:p>
                  </a:txBody>
                  <a:tcPr marL="25400" marR="25400" marT="25400" marB="25400"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E6FB2E7-8C64-BC2F-52AD-AAD6D30E8AEC}"/>
              </a:ext>
            </a:extLst>
          </p:cNvPr>
          <p:cNvSpPr txBox="1"/>
          <p:nvPr/>
        </p:nvSpPr>
        <p:spPr>
          <a:xfrm>
            <a:off x="3244003" y="3608563"/>
            <a:ext cx="613185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rPr>
              <a:t>Special Events</a:t>
            </a:r>
          </a:p>
        </p:txBody>
      </p:sp>
      <p:sp>
        <p:nvSpPr>
          <p:cNvPr id="3" name="TextBox 2">
            <a:extLst>
              <a:ext uri="{FF2B5EF4-FFF2-40B4-BE49-F238E27FC236}">
                <a16:creationId xmlns:a16="http://schemas.microsoft.com/office/drawing/2014/main" id="{466CDBDA-15C5-137C-663E-584EAD0ED6D7}"/>
              </a:ext>
            </a:extLst>
          </p:cNvPr>
          <p:cNvSpPr txBox="1"/>
          <p:nvPr/>
        </p:nvSpPr>
        <p:spPr>
          <a:xfrm>
            <a:off x="15338616" y="3608563"/>
            <a:ext cx="679281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00000"/>
                </a:solidFill>
                <a:effectLst/>
                <a:uFillTx/>
                <a:latin typeface="Helvetica Neue"/>
                <a:ea typeface="Helvetica Neue"/>
                <a:cs typeface="Helvetica Neue"/>
                <a:sym typeface="Helvetica Neue"/>
              </a:rPr>
              <a:t>One Planned Gift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60"/>
                                        </p:tgtEl>
                                        <p:attrNameLst>
                                          <p:attrName>style.visibility</p:attrName>
                                        </p:attrNameLst>
                                      </p:cBhvr>
                                      <p:to>
                                        <p:strVal val="visible"/>
                                      </p:to>
                                    </p:set>
                                    <p:animEffect transition="in" filter="wipe(left)">
                                      <p:cBhvr>
                                        <p:cTn id="7" dur="500"/>
                                        <p:tgtEl>
                                          <p:spTgt spid="760"/>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761"/>
                                        </p:tgtEl>
                                        <p:attrNameLst>
                                          <p:attrName>style.visibility</p:attrName>
                                        </p:attrNameLst>
                                      </p:cBhvr>
                                      <p:to>
                                        <p:strVal val="visible"/>
                                      </p:to>
                                    </p:set>
                                    <p:animEffect transition="in" filter="wipe(left)">
                                      <p:cBhvr>
                                        <p:cTn id="11"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1" animBg="1" advAuto="0"/>
      <p:bldP spid="761"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Charitable Gift Annuity"/>
          <p:cNvSpPr txBox="1"/>
          <p:nvPr/>
        </p:nvSpPr>
        <p:spPr>
          <a:xfrm>
            <a:off x="6631466" y="5165230"/>
            <a:ext cx="11121068" cy="3385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3657600">
              <a:defRPr sz="14600">
                <a:latin typeface="Helvetica"/>
                <a:ea typeface="Helvetica"/>
                <a:cs typeface="Helvetica"/>
                <a:sym typeface="Helvetica"/>
              </a:defRPr>
            </a:pPr>
            <a:r>
              <a:rPr dirty="0"/>
              <a:t>Trusts</a:t>
            </a:r>
          </a:p>
          <a:p>
            <a:pPr defTabSz="3657600">
              <a:defRPr sz="6200">
                <a:latin typeface="Helvetica"/>
                <a:ea typeface="Helvetica"/>
                <a:cs typeface="Helvetica"/>
                <a:sym typeface="Helvetica"/>
              </a:defRPr>
            </a:pPr>
            <a:r>
              <a:rPr dirty="0"/>
              <a:t>(common and charitable)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itle 1"/>
          <p:cNvSpPr txBox="1">
            <a:spLocks noGrp="1"/>
          </p:cNvSpPr>
          <p:nvPr>
            <p:ph type="title"/>
          </p:nvPr>
        </p:nvSpPr>
        <p:spPr>
          <a:prstGeom prst="rect">
            <a:avLst/>
          </a:prstGeom>
        </p:spPr>
        <p:txBody>
          <a:bodyPr/>
          <a:lstStyle/>
          <a:p>
            <a:r>
              <a:t>Trusts</a:t>
            </a:r>
          </a:p>
        </p:txBody>
      </p:sp>
      <p:sp>
        <p:nvSpPr>
          <p:cNvPr id="771" name="Text Placeholder 3"/>
          <p:cNvSpPr txBox="1">
            <a:spLocks noGrp="1"/>
          </p:cNvSpPr>
          <p:nvPr>
            <p:ph type="body" sz="half" idx="1"/>
          </p:nvPr>
        </p:nvSpPr>
        <p:spPr>
          <a:xfrm>
            <a:off x="10528530" y="3415907"/>
            <a:ext cx="12981711" cy="6884186"/>
          </a:xfrm>
          <a:prstGeom prst="rect">
            <a:avLst/>
          </a:prstGeom>
        </p:spPr>
        <p:txBody>
          <a:bodyPr/>
          <a:lstStyle/>
          <a:p>
            <a:pPr marL="448055" indent="-448055" defTabSz="1792223">
              <a:spcBef>
                <a:spcPts val="1900"/>
              </a:spcBef>
              <a:defRPr sz="5488"/>
            </a:pPr>
            <a:r>
              <a:t>Dozens of Varieties</a:t>
            </a:r>
          </a:p>
          <a:p>
            <a:pPr marL="448055" indent="-448055" defTabSz="1792223">
              <a:spcBef>
                <a:spcPts val="1900"/>
              </a:spcBef>
              <a:defRPr sz="5488"/>
            </a:pPr>
            <a:r>
              <a:t>Trust is invested (and hopefully grows)</a:t>
            </a:r>
          </a:p>
          <a:p>
            <a:pPr marL="448055" indent="-448055" defTabSz="1792223">
              <a:spcBef>
                <a:spcPts val="1900"/>
              </a:spcBef>
              <a:defRPr sz="5488"/>
            </a:pPr>
            <a:r>
              <a:t>Can hold many types of assets</a:t>
            </a:r>
          </a:p>
          <a:p>
            <a:pPr marL="448055" indent="-448055" defTabSz="1792223">
              <a:spcBef>
                <a:spcPts val="1900"/>
              </a:spcBef>
              <a:defRPr sz="5488"/>
            </a:pPr>
            <a:r>
              <a:t>Provides some legal protections</a:t>
            </a:r>
          </a:p>
          <a:p>
            <a:pPr marL="448055" indent="-448055" defTabSz="1792223">
              <a:spcBef>
                <a:spcPts val="1900"/>
              </a:spcBef>
              <a:defRPr sz="5488"/>
            </a:pPr>
            <a:r>
              <a:t>Usually avoids probate</a:t>
            </a:r>
          </a:p>
          <a:p>
            <a:pPr marL="448055" indent="-448055" defTabSz="1792223">
              <a:spcBef>
                <a:spcPts val="1900"/>
              </a:spcBef>
              <a:defRPr sz="5488"/>
            </a:pPr>
            <a:r>
              <a:t>Charitable trusts irrevocable, but have extra benefits</a:t>
            </a:r>
          </a:p>
        </p:txBody>
      </p:sp>
      <p:pic>
        <p:nvPicPr>
          <p:cNvPr id="772" name="IMG_1712.jpg" descr="IMG_1712.jpg"/>
          <p:cNvPicPr>
            <a:picLocks noGrp="1" noChangeAspect="1"/>
          </p:cNvPicPr>
          <p:nvPr>
            <p:ph type="pic" idx="21"/>
          </p:nvPr>
        </p:nvPicPr>
        <p:blipFill>
          <a:blip r:embed="rId2"/>
          <a:stretch>
            <a:fillRect/>
          </a:stretch>
        </p:blipFill>
        <p:spPr>
          <a:xfrm>
            <a:off x="873760" y="1705573"/>
            <a:ext cx="8637321" cy="1030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Title 1"/>
          <p:cNvSpPr txBox="1">
            <a:spLocks noGrp="1"/>
          </p:cNvSpPr>
          <p:nvPr>
            <p:ph type="title"/>
          </p:nvPr>
        </p:nvSpPr>
        <p:spPr>
          <a:xfrm>
            <a:off x="8901177" y="1347884"/>
            <a:ext cx="3254705" cy="2068023"/>
          </a:xfrm>
          <a:prstGeom prst="rect">
            <a:avLst/>
          </a:prstGeom>
        </p:spPr>
        <p:txBody>
          <a:bodyPr/>
          <a:lstStyle/>
          <a:p>
            <a:r>
              <a:rPr dirty="0"/>
              <a:t>Trusts</a:t>
            </a:r>
          </a:p>
        </p:txBody>
      </p:sp>
      <p:sp>
        <p:nvSpPr>
          <p:cNvPr id="775" name="Text Placeholder 3"/>
          <p:cNvSpPr txBox="1">
            <a:spLocks noGrp="1"/>
          </p:cNvSpPr>
          <p:nvPr>
            <p:ph type="body" sz="half" idx="1"/>
          </p:nvPr>
        </p:nvSpPr>
        <p:spPr>
          <a:xfrm>
            <a:off x="4037673" y="3456602"/>
            <a:ext cx="12981711" cy="6884186"/>
          </a:xfrm>
          <a:prstGeom prst="rect">
            <a:avLst/>
          </a:prstGeom>
        </p:spPr>
        <p:txBody>
          <a:bodyPr/>
          <a:lstStyle/>
          <a:p>
            <a:pPr>
              <a:lnSpc>
                <a:spcPct val="72000"/>
              </a:lnSpc>
              <a:defRPr sz="5000"/>
            </a:pPr>
            <a:r>
              <a:rPr dirty="0"/>
              <a:t>Standard (non-charitable)Trusts</a:t>
            </a:r>
          </a:p>
          <a:p>
            <a:pPr marL="914400" lvl="1" indent="-457200">
              <a:lnSpc>
                <a:spcPct val="72000"/>
              </a:lnSpc>
              <a:spcBef>
                <a:spcPts val="1000"/>
              </a:spcBef>
              <a:defRPr sz="4400"/>
            </a:pPr>
            <a:r>
              <a:rPr dirty="0"/>
              <a:t>Infinite varieties</a:t>
            </a:r>
          </a:p>
          <a:p>
            <a:pPr marL="914400" lvl="1" indent="-457200">
              <a:lnSpc>
                <a:spcPct val="72000"/>
              </a:lnSpc>
              <a:spcBef>
                <a:spcPts val="1000"/>
              </a:spcBef>
              <a:defRPr sz="4400"/>
            </a:pPr>
            <a:r>
              <a:rPr dirty="0"/>
              <a:t>Helpful for holding assets</a:t>
            </a:r>
          </a:p>
          <a:p>
            <a:pPr marL="914400" lvl="1" indent="-457200">
              <a:lnSpc>
                <a:spcPct val="72000"/>
              </a:lnSpc>
              <a:spcBef>
                <a:spcPts val="1000"/>
              </a:spcBef>
              <a:defRPr sz="4400"/>
            </a:pPr>
            <a:r>
              <a:rPr dirty="0"/>
              <a:t>Part of a strategic tax plan</a:t>
            </a:r>
          </a:p>
          <a:p>
            <a:pPr marL="914400" lvl="1" indent="-457200">
              <a:lnSpc>
                <a:spcPct val="72000"/>
              </a:lnSpc>
              <a:spcBef>
                <a:spcPts val="1000"/>
              </a:spcBef>
              <a:defRPr sz="4400"/>
            </a:pPr>
            <a:r>
              <a:rPr dirty="0"/>
              <a:t>As many uses as there are people</a:t>
            </a:r>
          </a:p>
          <a:p>
            <a:pPr marL="914400" lvl="1" indent="-457200">
              <a:lnSpc>
                <a:spcPct val="72000"/>
              </a:lnSpc>
              <a:spcBef>
                <a:spcPts val="1000"/>
              </a:spcBef>
              <a:defRPr sz="4400"/>
            </a:pPr>
            <a:r>
              <a:rPr dirty="0"/>
              <a:t>Can be amended without formalities of a will</a:t>
            </a:r>
          </a:p>
          <a:p>
            <a:pPr marL="914400" lvl="1" indent="-457200">
              <a:lnSpc>
                <a:spcPct val="72000"/>
              </a:lnSpc>
              <a:spcBef>
                <a:spcPts val="1000"/>
              </a:spcBef>
              <a:defRPr sz="4400"/>
            </a:pPr>
            <a:r>
              <a:rPr dirty="0"/>
              <a:t>Can include charity in the trust</a:t>
            </a:r>
          </a:p>
          <a:p>
            <a:pPr marL="0" lvl="1" indent="457200">
              <a:lnSpc>
                <a:spcPct val="72000"/>
              </a:lnSpc>
              <a:spcBef>
                <a:spcPts val="1000"/>
              </a:spcBef>
              <a:buSzTx/>
              <a:buNone/>
              <a:defRPr sz="4400"/>
            </a:pPr>
            <a:endParaRPr dirty="0"/>
          </a:p>
          <a:p>
            <a:pPr>
              <a:lnSpc>
                <a:spcPct val="72000"/>
              </a:lnSpc>
              <a:defRPr sz="5000"/>
            </a:pPr>
            <a:r>
              <a:rPr dirty="0"/>
              <a:t>Talk with your attorney to see what a trust can do for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 Placeholder 3"/>
          <p:cNvSpPr txBox="1">
            <a:spLocks noGrp="1"/>
          </p:cNvSpPr>
          <p:nvPr>
            <p:ph type="body" sz="half" idx="1"/>
          </p:nvPr>
        </p:nvSpPr>
        <p:spPr>
          <a:xfrm>
            <a:off x="4037673" y="4397542"/>
            <a:ext cx="12981711" cy="6884186"/>
          </a:xfrm>
          <a:prstGeom prst="rect">
            <a:avLst/>
          </a:prstGeom>
        </p:spPr>
        <p:txBody>
          <a:bodyPr/>
          <a:lstStyle/>
          <a:p>
            <a:r>
              <a:rPr dirty="0"/>
              <a:t>Charitable Trusts</a:t>
            </a:r>
          </a:p>
          <a:p>
            <a:pPr marL="914400" lvl="1" indent="-457200">
              <a:spcBef>
                <a:spcPts val="1000"/>
              </a:spcBef>
              <a:defRPr sz="4800"/>
            </a:pPr>
            <a:r>
              <a:rPr dirty="0"/>
              <a:t>Almost all the advantages of standard trusts</a:t>
            </a:r>
          </a:p>
          <a:p>
            <a:pPr marL="914400" lvl="1" indent="-457200">
              <a:spcBef>
                <a:spcPts val="1000"/>
              </a:spcBef>
              <a:defRPr sz="4800"/>
            </a:pPr>
            <a:r>
              <a:rPr dirty="0"/>
              <a:t>Provides payments to you for life, or</a:t>
            </a:r>
          </a:p>
          <a:p>
            <a:pPr marL="914400" lvl="1" indent="-457200">
              <a:spcBef>
                <a:spcPts val="1000"/>
              </a:spcBef>
              <a:defRPr sz="4800"/>
            </a:pPr>
            <a:r>
              <a:rPr dirty="0"/>
              <a:t>Lasts for a term of years</a:t>
            </a:r>
          </a:p>
          <a:p>
            <a:pPr marL="914400" lvl="1" indent="-457200">
              <a:spcBef>
                <a:spcPts val="1000"/>
              </a:spcBef>
              <a:defRPr sz="4800"/>
            </a:pPr>
            <a:r>
              <a:rPr dirty="0"/>
              <a:t>Provides significant tax advantages</a:t>
            </a:r>
          </a:p>
          <a:p>
            <a:pPr marL="914400" lvl="1" indent="-457200">
              <a:spcBef>
                <a:spcPts val="1000"/>
              </a:spcBef>
              <a:defRPr sz="4800"/>
            </a:pPr>
            <a:r>
              <a:rPr dirty="0"/>
              <a:t>Is irrevocable</a:t>
            </a:r>
          </a:p>
          <a:p>
            <a:r>
              <a:rPr dirty="0"/>
              <a:t>Talk with your attorney to see what a trust can do for you.</a:t>
            </a:r>
          </a:p>
        </p:txBody>
      </p:sp>
      <p:sp>
        <p:nvSpPr>
          <p:cNvPr id="2" name="Title 1">
            <a:extLst>
              <a:ext uri="{FF2B5EF4-FFF2-40B4-BE49-F238E27FC236}">
                <a16:creationId xmlns:a16="http://schemas.microsoft.com/office/drawing/2014/main" id="{41DE227E-3416-3890-0573-92F716F7D63A}"/>
              </a:ext>
            </a:extLst>
          </p:cNvPr>
          <p:cNvSpPr txBox="1">
            <a:spLocks/>
          </p:cNvSpPr>
          <p:nvPr/>
        </p:nvSpPr>
        <p:spPr>
          <a:xfrm>
            <a:off x="8901177" y="1347884"/>
            <a:ext cx="3254705" cy="2068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91439" rIns="91439" bIns="91439" anchor="t">
            <a:normAutofit/>
          </a:bodyPr>
          <a:lst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a:t>Trusts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IMG_1712.jpg" descr="IMG_1712.jpg"/>
          <p:cNvPicPr>
            <a:picLocks noChangeAspect="1"/>
          </p:cNvPicPr>
          <p:nvPr/>
        </p:nvPicPr>
        <p:blipFill>
          <a:blip r:embed="rId2"/>
          <a:stretch>
            <a:fillRect/>
          </a:stretch>
        </p:blipFill>
        <p:spPr>
          <a:xfrm>
            <a:off x="9263061" y="5357812"/>
            <a:ext cx="5429253" cy="4565978"/>
          </a:xfrm>
          <a:prstGeom prst="rect">
            <a:avLst/>
          </a:prstGeom>
          <a:ln w="12700">
            <a:miter lim="400000"/>
          </a:ln>
        </p:spPr>
      </p:pic>
      <p:pic>
        <p:nvPicPr>
          <p:cNvPr id="783" name="man-silhouette-without-border-orange-md.png" descr="man-silhouette-without-border-orange-md.png"/>
          <p:cNvPicPr>
            <a:picLocks noChangeAspect="1"/>
          </p:cNvPicPr>
          <p:nvPr/>
        </p:nvPicPr>
        <p:blipFill>
          <a:blip r:embed="rId3"/>
          <a:stretch>
            <a:fillRect/>
          </a:stretch>
        </p:blipFill>
        <p:spPr>
          <a:xfrm>
            <a:off x="2762250" y="0"/>
            <a:ext cx="5357815" cy="5357815"/>
          </a:xfrm>
          <a:prstGeom prst="rect">
            <a:avLst/>
          </a:prstGeom>
          <a:ln w="12700">
            <a:miter lim="400000"/>
          </a:ln>
        </p:spPr>
      </p:pic>
      <p:pic>
        <p:nvPicPr>
          <p:cNvPr id="784" name="Line Line" descr="Line Line"/>
          <p:cNvPicPr>
            <a:picLocks noChangeAspect="1"/>
          </p:cNvPicPr>
          <p:nvPr/>
        </p:nvPicPr>
        <p:blipFill>
          <a:blip r:embed="rId4"/>
          <a:stretch>
            <a:fillRect/>
          </a:stretch>
        </p:blipFill>
        <p:spPr>
          <a:xfrm>
            <a:off x="7021545" y="2641533"/>
            <a:ext cx="2969255" cy="2213001"/>
          </a:xfrm>
          <a:prstGeom prst="rect">
            <a:avLst/>
          </a:prstGeom>
          <a:ln w="12700">
            <a:miter lim="400000"/>
          </a:ln>
          <a:effectLst>
            <a:outerShdw blurRad="355600" dist="203200" dir="2700000" rotWithShape="0">
              <a:srgbClr val="000000">
                <a:alpha val="75000"/>
              </a:srgbClr>
            </a:outerShdw>
          </a:effectLst>
        </p:spPr>
      </p:pic>
      <p:pic>
        <p:nvPicPr>
          <p:cNvPr id="785" name="Line Line" descr="Line Line"/>
          <p:cNvPicPr>
            <a:picLocks noChangeAspect="1"/>
          </p:cNvPicPr>
          <p:nvPr/>
        </p:nvPicPr>
        <p:blipFill>
          <a:blip r:embed="rId5"/>
          <a:stretch>
            <a:fillRect/>
          </a:stretch>
        </p:blipFill>
        <p:spPr>
          <a:xfrm>
            <a:off x="15069357" y="4221205"/>
            <a:ext cx="2837427" cy="3478165"/>
          </a:xfrm>
          <a:prstGeom prst="rect">
            <a:avLst/>
          </a:prstGeom>
          <a:ln w="12700">
            <a:miter lim="400000"/>
          </a:ln>
          <a:effectLst>
            <a:outerShdw blurRad="355600" dist="203200" dir="2700000" rotWithShape="0">
              <a:srgbClr val="000000">
                <a:alpha val="75000"/>
              </a:srgbClr>
            </a:outerShdw>
          </a:effectLst>
        </p:spPr>
      </p:pic>
      <p:pic>
        <p:nvPicPr>
          <p:cNvPr id="786" name="Line Line" descr="Line Line"/>
          <p:cNvPicPr>
            <a:picLocks noChangeAspect="1"/>
          </p:cNvPicPr>
          <p:nvPr/>
        </p:nvPicPr>
        <p:blipFill>
          <a:blip r:embed="rId6"/>
          <a:stretch>
            <a:fillRect/>
          </a:stretch>
        </p:blipFill>
        <p:spPr>
          <a:xfrm>
            <a:off x="5827374" y="5318792"/>
            <a:ext cx="2732369" cy="3087344"/>
          </a:xfrm>
          <a:prstGeom prst="rect">
            <a:avLst/>
          </a:prstGeom>
          <a:ln w="12700">
            <a:miter lim="400000"/>
          </a:ln>
          <a:effectLst>
            <a:outerShdw blurRad="355600" dist="203200" dir="2700000" rotWithShape="0">
              <a:srgbClr val="000000">
                <a:alpha val="75000"/>
              </a:srgbClr>
            </a:outerShdw>
          </a:effectLst>
        </p:spPr>
      </p:pic>
      <p:sp>
        <p:nvSpPr>
          <p:cNvPr id="787" name="During Life"/>
          <p:cNvSpPr txBox="1"/>
          <p:nvPr/>
        </p:nvSpPr>
        <p:spPr>
          <a:xfrm>
            <a:off x="4412393" y="8214521"/>
            <a:ext cx="3313510" cy="894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5200" b="0">
                <a:latin typeface="Helvetica"/>
                <a:ea typeface="Helvetica"/>
                <a:cs typeface="Helvetica"/>
                <a:sym typeface="Helvetica"/>
              </a:defRPr>
            </a:lvl1pPr>
          </a:lstStyle>
          <a:p>
            <a:r>
              <a:t>During Life</a:t>
            </a:r>
          </a:p>
        </p:txBody>
      </p:sp>
      <p:sp>
        <p:nvSpPr>
          <p:cNvPr id="788" name="End of Trust"/>
          <p:cNvSpPr txBox="1"/>
          <p:nvPr/>
        </p:nvSpPr>
        <p:spPr>
          <a:xfrm>
            <a:off x="15189330" y="8071644"/>
            <a:ext cx="3681115" cy="894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5200" b="0">
                <a:latin typeface="Helvetica"/>
                <a:ea typeface="Helvetica"/>
                <a:cs typeface="Helvetica"/>
                <a:sym typeface="Helvetica"/>
              </a:defRPr>
            </a:lvl1pPr>
          </a:lstStyle>
          <a:p>
            <a:r>
              <a:t>End of Trust</a:t>
            </a:r>
          </a:p>
        </p:txBody>
      </p:sp>
      <p:pic>
        <p:nvPicPr>
          <p:cNvPr id="789" name="Line Line" descr="Line Line"/>
          <p:cNvPicPr>
            <a:picLocks noChangeAspect="1"/>
          </p:cNvPicPr>
          <p:nvPr/>
        </p:nvPicPr>
        <p:blipFill>
          <a:blip r:embed="rId6"/>
          <a:stretch>
            <a:fillRect/>
          </a:stretch>
        </p:blipFill>
        <p:spPr>
          <a:xfrm>
            <a:off x="6057801" y="5140197"/>
            <a:ext cx="2732369" cy="3087345"/>
          </a:xfrm>
          <a:prstGeom prst="rect">
            <a:avLst/>
          </a:prstGeom>
          <a:ln w="12700">
            <a:miter lim="400000"/>
          </a:ln>
          <a:effectLst>
            <a:outerShdw blurRad="355600" dist="203200" dir="2700000" rotWithShape="0">
              <a:srgbClr val="000000">
                <a:alpha val="75000"/>
              </a:srgbClr>
            </a:outerShdw>
          </a:effectLst>
        </p:spPr>
      </p:pic>
      <p:pic>
        <p:nvPicPr>
          <p:cNvPr id="790" name="Line Line" descr="Line Line"/>
          <p:cNvPicPr>
            <a:picLocks noChangeAspect="1"/>
          </p:cNvPicPr>
          <p:nvPr/>
        </p:nvPicPr>
        <p:blipFill>
          <a:blip r:embed="rId6"/>
          <a:stretch>
            <a:fillRect/>
          </a:stretch>
        </p:blipFill>
        <p:spPr>
          <a:xfrm>
            <a:off x="5700614" y="5461668"/>
            <a:ext cx="2732368" cy="3087345"/>
          </a:xfrm>
          <a:prstGeom prst="rect">
            <a:avLst/>
          </a:prstGeom>
          <a:ln w="12700">
            <a:miter lim="400000"/>
          </a:ln>
          <a:effectLst>
            <a:outerShdw blurRad="355600" dist="203200" dir="2700000" rotWithShape="0">
              <a:srgbClr val="000000">
                <a:alpha val="75000"/>
              </a:srgbClr>
            </a:outerShdw>
          </a:effectLst>
        </p:spPr>
      </p:pic>
      <p:sp>
        <p:nvSpPr>
          <p:cNvPr id="791" name="Charitable Remainder Unitrust"/>
          <p:cNvSpPr txBox="1"/>
          <p:nvPr/>
        </p:nvSpPr>
        <p:spPr>
          <a:xfrm>
            <a:off x="6280782" y="10830859"/>
            <a:ext cx="11393811" cy="11104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7" tIns="53577" rIns="53577" bIns="53577" anchor="ctr">
            <a:spAutoFit/>
          </a:bodyPr>
          <a:lstStyle>
            <a:lvl1pPr algn="l" defTabSz="1643061">
              <a:defRPr sz="6600" b="0">
                <a:latin typeface="Helvetica"/>
                <a:ea typeface="Helvetica"/>
                <a:cs typeface="Helvetica"/>
                <a:sym typeface="Helvetica"/>
              </a:defRPr>
            </a:lvl1pPr>
          </a:lstStyle>
          <a:p>
            <a:r>
              <a:t>Charitable Remainder Unitrust</a:t>
            </a:r>
          </a:p>
        </p:txBody>
      </p:sp>
      <p:pic>
        <p:nvPicPr>
          <p:cNvPr id="79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47793" y="1117465"/>
            <a:ext cx="3507309" cy="37370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84"/>
                                        </p:tgtEl>
                                        <p:attrNameLst>
                                          <p:attrName>style.visibility</p:attrName>
                                        </p:attrNameLst>
                                      </p:cBhvr>
                                      <p:to>
                                        <p:strVal val="visible"/>
                                      </p:to>
                                    </p:set>
                                    <p:animEffect transition="in" filter="wipe(left)">
                                      <p:cBhvr>
                                        <p:cTn id="7" dur="1000"/>
                                        <p:tgtEl>
                                          <p:spTgt spid="7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fill="hold" grpId="2" nodeType="clickEffect">
                                  <p:stCondLst>
                                    <p:cond delay="0"/>
                                  </p:stCondLst>
                                  <p:iterate>
                                    <p:tmAbs val="0"/>
                                  </p:iterate>
                                  <p:childTnLst>
                                    <p:animEffect transition="out" filter="fade">
                                      <p:cBhvr>
                                        <p:cTn id="11" dur="1000" fill="hold"/>
                                        <p:tgtEl>
                                          <p:spTgt spid="784"/>
                                        </p:tgtEl>
                                      </p:cBhvr>
                                    </p:animEffect>
                                    <p:set>
                                      <p:cBhvr>
                                        <p:cTn id="12" fill="hold">
                                          <p:stCondLst>
                                            <p:cond delay="999"/>
                                          </p:stCondLst>
                                        </p:cTn>
                                        <p:tgtEl>
                                          <p:spTgt spid="7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3" nodeType="clickEffect">
                                  <p:stCondLst>
                                    <p:cond delay="0"/>
                                  </p:stCondLst>
                                  <p:iterate>
                                    <p:tmAbs val="0"/>
                                  </p:iterate>
                                  <p:childTnLst>
                                    <p:set>
                                      <p:cBhvr>
                                        <p:cTn id="16" fill="hold"/>
                                        <p:tgtEl>
                                          <p:spTgt spid="786"/>
                                        </p:tgtEl>
                                        <p:attrNameLst>
                                          <p:attrName>style.visibility</p:attrName>
                                        </p:attrNameLst>
                                      </p:cBhvr>
                                      <p:to>
                                        <p:strVal val="visible"/>
                                      </p:to>
                                    </p:set>
                                    <p:animEffect transition="in" filter="wipe(right)">
                                      <p:cBhvr>
                                        <p:cTn id="17" dur="1000"/>
                                        <p:tgtEl>
                                          <p:spTgt spid="786"/>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787"/>
                                        </p:tgtEl>
                                        <p:attrNameLst>
                                          <p:attrName>style.visibility</p:attrName>
                                        </p:attrNameLst>
                                      </p:cBhvr>
                                      <p:to>
                                        <p:strVal val="visible"/>
                                      </p:to>
                                    </p:set>
                                    <p:animEffect transition="in" filter="fade">
                                      <p:cBhvr>
                                        <p:cTn id="21" dur="1000"/>
                                        <p:tgtEl>
                                          <p:spTgt spid="787"/>
                                        </p:tgtEl>
                                      </p:cBhvr>
                                    </p:animEffect>
                                  </p:childTnLst>
                                </p:cTn>
                              </p:par>
                            </p:childTnLst>
                          </p:cTn>
                        </p:par>
                        <p:par>
                          <p:cTn id="22" fill="hold">
                            <p:stCondLst>
                              <p:cond delay="2000"/>
                            </p:stCondLst>
                            <p:childTnLst>
                              <p:par>
                                <p:cTn id="23" presetID="10" presetClass="exit" fill="hold" grpId="5" nodeType="afterEffect">
                                  <p:stCondLst>
                                    <p:cond delay="0"/>
                                  </p:stCondLst>
                                  <p:iterate>
                                    <p:tmAbs val="0"/>
                                  </p:iterate>
                                  <p:childTnLst>
                                    <p:animEffect transition="out" filter="fade">
                                      <p:cBhvr>
                                        <p:cTn id="24" dur="1000" fill="hold"/>
                                        <p:tgtEl>
                                          <p:spTgt spid="786"/>
                                        </p:tgtEl>
                                      </p:cBhvr>
                                    </p:animEffect>
                                    <p:set>
                                      <p:cBhvr>
                                        <p:cTn id="25" fill="hold">
                                          <p:stCondLst>
                                            <p:cond delay="999"/>
                                          </p:stCondLst>
                                        </p:cTn>
                                        <p:tgtEl>
                                          <p:spTgt spid="786"/>
                                        </p:tgtEl>
                                        <p:attrNameLst>
                                          <p:attrName>style.visibility</p:attrName>
                                        </p:attrNameLst>
                                      </p:cBhvr>
                                      <p:to>
                                        <p:strVal val="hidden"/>
                                      </p:to>
                                    </p:set>
                                  </p:childTnLst>
                                </p:cTn>
                              </p:par>
                            </p:childTnLst>
                          </p:cTn>
                        </p:par>
                        <p:par>
                          <p:cTn id="26" fill="hold">
                            <p:stCondLst>
                              <p:cond delay="3000"/>
                            </p:stCondLst>
                            <p:childTnLst>
                              <p:par>
                                <p:cTn id="27" presetID="22" presetClass="entr" presetSubtype="2" fill="hold" grpId="6" nodeType="afterEffect">
                                  <p:stCondLst>
                                    <p:cond delay="0"/>
                                  </p:stCondLst>
                                  <p:iterate>
                                    <p:tmAbs val="0"/>
                                  </p:iterate>
                                  <p:childTnLst>
                                    <p:set>
                                      <p:cBhvr>
                                        <p:cTn id="28" fill="hold"/>
                                        <p:tgtEl>
                                          <p:spTgt spid="789"/>
                                        </p:tgtEl>
                                        <p:attrNameLst>
                                          <p:attrName>style.visibility</p:attrName>
                                        </p:attrNameLst>
                                      </p:cBhvr>
                                      <p:to>
                                        <p:strVal val="visible"/>
                                      </p:to>
                                    </p:set>
                                    <p:animEffect transition="in" filter="wipe(right)">
                                      <p:cBhvr>
                                        <p:cTn id="29" dur="1000"/>
                                        <p:tgtEl>
                                          <p:spTgt spid="789"/>
                                        </p:tgtEl>
                                      </p:cBhvr>
                                    </p:animEffect>
                                  </p:childTnLst>
                                </p:cTn>
                              </p:par>
                            </p:childTnLst>
                          </p:cTn>
                        </p:par>
                        <p:par>
                          <p:cTn id="30" fill="hold">
                            <p:stCondLst>
                              <p:cond delay="4000"/>
                            </p:stCondLst>
                            <p:childTnLst>
                              <p:par>
                                <p:cTn id="31" presetID="10" presetClass="exit" fill="hold" grpId="7" nodeType="afterEffect">
                                  <p:stCondLst>
                                    <p:cond delay="0"/>
                                  </p:stCondLst>
                                  <p:iterate>
                                    <p:tmAbs val="0"/>
                                  </p:iterate>
                                  <p:childTnLst>
                                    <p:animEffect transition="out" filter="fade">
                                      <p:cBhvr>
                                        <p:cTn id="32" dur="1000" fill="hold"/>
                                        <p:tgtEl>
                                          <p:spTgt spid="789"/>
                                        </p:tgtEl>
                                      </p:cBhvr>
                                    </p:animEffect>
                                    <p:set>
                                      <p:cBhvr>
                                        <p:cTn id="33" fill="hold">
                                          <p:stCondLst>
                                            <p:cond delay="999"/>
                                          </p:stCondLst>
                                        </p:cTn>
                                        <p:tgtEl>
                                          <p:spTgt spid="789"/>
                                        </p:tgtEl>
                                        <p:attrNameLst>
                                          <p:attrName>style.visibility</p:attrName>
                                        </p:attrNameLst>
                                      </p:cBhvr>
                                      <p:to>
                                        <p:strVal val="hidden"/>
                                      </p:to>
                                    </p:set>
                                  </p:childTnLst>
                                </p:cTn>
                              </p:par>
                            </p:childTnLst>
                          </p:cTn>
                        </p:par>
                        <p:par>
                          <p:cTn id="34" fill="hold">
                            <p:stCondLst>
                              <p:cond delay="5000"/>
                            </p:stCondLst>
                            <p:childTnLst>
                              <p:par>
                                <p:cTn id="35" presetID="22" presetClass="entr" presetSubtype="2" fill="hold" grpId="8" nodeType="afterEffect">
                                  <p:stCondLst>
                                    <p:cond delay="0"/>
                                  </p:stCondLst>
                                  <p:iterate>
                                    <p:tmAbs val="0"/>
                                  </p:iterate>
                                  <p:childTnLst>
                                    <p:set>
                                      <p:cBhvr>
                                        <p:cTn id="36" fill="hold"/>
                                        <p:tgtEl>
                                          <p:spTgt spid="790"/>
                                        </p:tgtEl>
                                        <p:attrNameLst>
                                          <p:attrName>style.visibility</p:attrName>
                                        </p:attrNameLst>
                                      </p:cBhvr>
                                      <p:to>
                                        <p:strVal val="visible"/>
                                      </p:to>
                                    </p:set>
                                    <p:animEffect transition="in" filter="wipe(right)">
                                      <p:cBhvr>
                                        <p:cTn id="37" dur="1000"/>
                                        <p:tgtEl>
                                          <p:spTgt spid="790"/>
                                        </p:tgtEl>
                                      </p:cBhvr>
                                    </p:animEffect>
                                  </p:childTnLst>
                                </p:cTn>
                              </p:par>
                            </p:childTnLst>
                          </p:cTn>
                        </p:par>
                        <p:par>
                          <p:cTn id="38" fill="hold">
                            <p:stCondLst>
                              <p:cond delay="6000"/>
                            </p:stCondLst>
                            <p:childTnLst>
                              <p:par>
                                <p:cTn id="39" presetID="10" presetClass="exit" fill="hold" grpId="9" nodeType="afterEffect">
                                  <p:stCondLst>
                                    <p:cond delay="0"/>
                                  </p:stCondLst>
                                  <p:iterate>
                                    <p:tmAbs val="0"/>
                                  </p:iterate>
                                  <p:childTnLst>
                                    <p:animEffect transition="out" filter="fade">
                                      <p:cBhvr>
                                        <p:cTn id="40" dur="1000" fill="hold"/>
                                        <p:tgtEl>
                                          <p:spTgt spid="790"/>
                                        </p:tgtEl>
                                      </p:cBhvr>
                                    </p:animEffect>
                                    <p:set>
                                      <p:cBhvr>
                                        <p:cTn id="41" fill="hold">
                                          <p:stCondLst>
                                            <p:cond delay="999"/>
                                          </p:stCondLst>
                                        </p:cTn>
                                        <p:tgtEl>
                                          <p:spTgt spid="790"/>
                                        </p:tgtEl>
                                        <p:attrNameLst>
                                          <p:attrName>style.visibility</p:attrName>
                                        </p:attrNameLst>
                                      </p:cBhvr>
                                      <p:to>
                                        <p:strVal val="hidden"/>
                                      </p:to>
                                    </p:set>
                                  </p:childTnLst>
                                </p:cTn>
                              </p:par>
                            </p:childTnLst>
                          </p:cTn>
                        </p:par>
                        <p:par>
                          <p:cTn id="42" fill="hold">
                            <p:stCondLst>
                              <p:cond delay="7000"/>
                            </p:stCondLst>
                            <p:childTnLst>
                              <p:par>
                                <p:cTn id="43" presetID="10" presetClass="exit" fill="hold" grpId="10" nodeType="afterEffect">
                                  <p:stCondLst>
                                    <p:cond delay="0"/>
                                  </p:stCondLst>
                                  <p:iterate>
                                    <p:tmAbs val="0"/>
                                  </p:iterate>
                                  <p:childTnLst>
                                    <p:animEffect transition="out" filter="fade">
                                      <p:cBhvr>
                                        <p:cTn id="44" dur="1000" fill="hold"/>
                                        <p:tgtEl>
                                          <p:spTgt spid="787"/>
                                        </p:tgtEl>
                                      </p:cBhvr>
                                    </p:animEffect>
                                    <p:set>
                                      <p:cBhvr>
                                        <p:cTn id="45" fill="hold">
                                          <p:stCondLst>
                                            <p:cond delay="999"/>
                                          </p:stCondLst>
                                        </p:cTn>
                                        <p:tgtEl>
                                          <p:spTgt spid="78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11" nodeType="clickEffect">
                                  <p:stCondLst>
                                    <p:cond delay="0"/>
                                  </p:stCondLst>
                                  <p:iterate>
                                    <p:tmAbs val="0"/>
                                  </p:iterate>
                                  <p:childTnLst>
                                    <p:set>
                                      <p:cBhvr>
                                        <p:cTn id="49" fill="hold"/>
                                        <p:tgtEl>
                                          <p:spTgt spid="785"/>
                                        </p:tgtEl>
                                        <p:attrNameLst>
                                          <p:attrName>style.visibility</p:attrName>
                                        </p:attrNameLst>
                                      </p:cBhvr>
                                      <p:to>
                                        <p:strVal val="visible"/>
                                      </p:to>
                                    </p:set>
                                    <p:animEffect transition="in" filter="wipe(left)">
                                      <p:cBhvr>
                                        <p:cTn id="50" dur="1000"/>
                                        <p:tgtEl>
                                          <p:spTgt spid="785"/>
                                        </p:tgtEl>
                                      </p:cBhvr>
                                    </p:animEffect>
                                  </p:childTnLst>
                                </p:cTn>
                              </p:par>
                            </p:childTnLst>
                          </p:cTn>
                        </p:par>
                        <p:par>
                          <p:cTn id="51" fill="hold">
                            <p:stCondLst>
                              <p:cond delay="1000"/>
                            </p:stCondLst>
                            <p:childTnLst>
                              <p:par>
                                <p:cTn id="52" presetID="10" presetClass="entr" fill="hold" grpId="12" nodeType="afterEffect">
                                  <p:stCondLst>
                                    <p:cond delay="0"/>
                                  </p:stCondLst>
                                  <p:iterate>
                                    <p:tmAbs val="0"/>
                                  </p:iterate>
                                  <p:childTnLst>
                                    <p:set>
                                      <p:cBhvr>
                                        <p:cTn id="53" fill="hold"/>
                                        <p:tgtEl>
                                          <p:spTgt spid="788"/>
                                        </p:tgtEl>
                                        <p:attrNameLst>
                                          <p:attrName>style.visibility</p:attrName>
                                        </p:attrNameLst>
                                      </p:cBhvr>
                                      <p:to>
                                        <p:strVal val="visible"/>
                                      </p:to>
                                    </p:set>
                                    <p:animEffect transition="in" filter="fade">
                                      <p:cBhvr>
                                        <p:cTn id="54"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1" animBg="1" advAuto="0"/>
      <p:bldP spid="784" grpId="2" animBg="1" advAuto="0"/>
      <p:bldP spid="785" grpId="11" animBg="1" advAuto="0"/>
      <p:bldP spid="786" grpId="3" animBg="1" advAuto="0"/>
      <p:bldP spid="786" grpId="5" animBg="1" advAuto="0"/>
      <p:bldP spid="787" grpId="4" animBg="1" advAuto="0"/>
      <p:bldP spid="787" grpId="10" animBg="1" advAuto="0"/>
      <p:bldP spid="788" grpId="12" animBg="1" advAuto="0"/>
      <p:bldP spid="789" grpId="6" animBg="1" advAuto="0"/>
      <p:bldP spid="789" grpId="7" animBg="1" advAuto="0"/>
      <p:bldP spid="790" grpId="8" animBg="1" advAuto="0"/>
      <p:bldP spid="790" grpId="9"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Charitable Gift Annuity"/>
          <p:cNvSpPr txBox="1"/>
          <p:nvPr/>
        </p:nvSpPr>
        <p:spPr>
          <a:xfrm>
            <a:off x="2697765" y="4544060"/>
            <a:ext cx="10892232" cy="462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Pay on Death Gifts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Screen Shot 2022-05-01 at 1.59.53 PM.png" descr="Screen Shot 2022-05-01 at 1.59.53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4216" y="0"/>
            <a:ext cx="10415393" cy="13334194"/>
          </a:xfrm>
          <a:prstGeom prst="rect">
            <a:avLst/>
          </a:prstGeom>
          <a:ln w="12700">
            <a:miter lim="400000"/>
          </a:ln>
        </p:spPr>
      </p:pic>
      <p:pic>
        <p:nvPicPr>
          <p:cNvPr id="798" name="Screen Shot 2022-05-01 at 2.01.07 PM.png" descr="Screen Shot 2022-05-01 at 2.01.0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40919" y="0"/>
            <a:ext cx="10100146" cy="135835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Charitable Gift Annuity"/>
          <p:cNvSpPr txBox="1"/>
          <p:nvPr/>
        </p:nvSpPr>
        <p:spPr>
          <a:xfrm>
            <a:off x="2811579" y="5655310"/>
            <a:ext cx="11292842" cy="240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Stock Gifts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nned giving is the only way people can support your organization that brings them tremendous satisfaction, yet has no impact on their lifestyle, other than to improve it.…"/>
          <p:cNvSpPr txBox="1"/>
          <p:nvPr/>
        </p:nvSpPr>
        <p:spPr>
          <a:xfrm>
            <a:off x="3300157" y="4786306"/>
            <a:ext cx="17078434" cy="4435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p>
            <a:pPr marR="642937" algn="l" defTabSz="642937">
              <a:defRPr sz="6600" b="0">
                <a:latin typeface="Georgia"/>
                <a:ea typeface="Georgia"/>
                <a:cs typeface="Georgia"/>
                <a:sym typeface="Georgia"/>
              </a:defRPr>
            </a:pPr>
            <a:r>
              <a:rPr dirty="0"/>
              <a:t>Planned giving is the only way people can support a charity that brings them tremendous satisfaction, yet has no impact on their lifestyle, other than to improve it.</a:t>
            </a:r>
            <a:endParaRPr sz="13200" dirty="0"/>
          </a:p>
          <a:p>
            <a:pPr marR="642937" algn="l" defTabSz="642937">
              <a:defRPr sz="1600" b="0" i="1">
                <a:latin typeface="Georgia"/>
                <a:ea typeface="Georgia"/>
                <a:cs typeface="Georgia"/>
                <a:sym typeface="Georgia"/>
              </a:defRPr>
            </a:pPr>
            <a:endParaRPr sz="13200" dirty="0"/>
          </a:p>
          <a:p>
            <a:pPr marR="642937" algn="l" defTabSz="642937">
              <a:defRPr sz="1600" b="0" i="1">
                <a:latin typeface="Georgia"/>
                <a:ea typeface="Georgia"/>
                <a:cs typeface="Georgia"/>
                <a:sym typeface="Georgia"/>
              </a:defRPr>
            </a:pPr>
            <a:r>
              <a:rPr dirty="0"/>
              <a:t>Wayne Olson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sc00020978.jpg" descr="sc0002097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263437" y="1071562"/>
            <a:ext cx="8358188" cy="11457577"/>
          </a:xfrm>
          <a:prstGeom prst="rect">
            <a:avLst/>
          </a:prstGeom>
          <a:ln w="12700">
            <a:miter lim="400000"/>
          </a:ln>
        </p:spPr>
      </p:pic>
      <p:pic>
        <p:nvPicPr>
          <p:cNvPr id="804" name="sc00020978.jpg" descr="sc0002097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138421" y="7805953"/>
            <a:ext cx="4283904" cy="1930401"/>
          </a:xfrm>
          <a:prstGeom prst="rect">
            <a:avLst/>
          </a:prstGeom>
          <a:ln w="12700">
            <a:miter lim="400000"/>
          </a:ln>
        </p:spPr>
      </p:pic>
      <p:sp>
        <p:nvSpPr>
          <p:cNvPr id="805" name="We have work to do!…"/>
          <p:cNvSpPr txBox="1"/>
          <p:nvPr/>
        </p:nvSpPr>
        <p:spPr>
          <a:xfrm>
            <a:off x="4505701" y="6806585"/>
            <a:ext cx="6890105" cy="5273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642937">
              <a:defRPr sz="8400">
                <a:latin typeface="Helvetica"/>
                <a:ea typeface="Helvetica"/>
                <a:cs typeface="Helvetica"/>
                <a:sym typeface="Helvetica"/>
              </a:defRPr>
            </a:pPr>
            <a:r>
              <a:t>We have work to do!</a:t>
            </a:r>
          </a:p>
          <a:p>
            <a:pPr algn="l" defTabSz="642937">
              <a:defRPr sz="8400">
                <a:latin typeface="Helvetica"/>
                <a:ea typeface="Helvetica"/>
                <a:cs typeface="Helvetica"/>
                <a:sym typeface="Helvetica"/>
              </a:defRPr>
            </a:pPr>
            <a:r>
              <a:t>You are needed!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4"/>
                                        </p:tgtEl>
                                        <p:attrNameLst>
                                          <p:attrName>style.visibility</p:attrName>
                                        </p:attrNameLst>
                                      </p:cBhvr>
                                      <p:to>
                                        <p:strVal val="visible"/>
                                      </p:to>
                                    </p:set>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000000 0.000000 L -0.265967 -0.315409" pathEditMode="relative">
                                      <p:cBhvr>
                                        <p:cTn id="9" dur="1000" fill="hold"/>
                                        <p:tgtEl>
                                          <p:spTgt spid="804"/>
                                        </p:tgtEl>
                                        <p:attrNameLst>
                                          <p:attrName>ppt_x</p:attrName>
                                          <p:attrName>ppt_y</p:attrName>
                                        </p:attrNameLst>
                                      </p:cBhvr>
                                    </p:animMotion>
                                  </p:childTnLst>
                                </p:cTn>
                              </p:par>
                            </p:childTnLst>
                          </p:cTn>
                        </p:par>
                        <p:par>
                          <p:cTn id="10" fill="hold">
                            <p:stCondLst>
                              <p:cond delay="0"/>
                            </p:stCondLst>
                            <p:childTnLst>
                              <p:par>
                                <p:cTn id="11" presetID="6" presetClass="emph" presetSubtype="0" accel="50000" decel="50000" fill="hold" grpId="3" nodeType="withEffect">
                                  <p:stCondLst>
                                    <p:cond delay="0"/>
                                  </p:stCondLst>
                                  <p:childTnLst>
                                    <p:animScale>
                                      <p:cBhvr>
                                        <p:cTn id="12" dur="1000" fill="hold"/>
                                        <p:tgtEl>
                                          <p:spTgt spid="804"/>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 grpId="1" animBg="1" advAuto="0"/>
      <p:bldP spid="804" grpId="3"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 name="Screen Shot 2022-05-01 at 2.05.35 PM.png" descr="Screen Shot 2022-05-01 at 2.05.3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205" y="2594947"/>
            <a:ext cx="9455727" cy="7311053"/>
          </a:xfrm>
          <a:prstGeom prst="rect">
            <a:avLst/>
          </a:prstGeom>
          <a:ln w="12700">
            <a:miter lim="400000"/>
          </a:ln>
        </p:spPr>
      </p:pic>
      <p:graphicFrame>
        <p:nvGraphicFramePr>
          <p:cNvPr id="810" name="Table 1"/>
          <p:cNvGraphicFramePr/>
          <p:nvPr>
            <p:extLst>
              <p:ext uri="{D42A27DB-BD31-4B8C-83A1-F6EECF244321}">
                <p14:modId xmlns:p14="http://schemas.microsoft.com/office/powerpoint/2010/main" val="1282269035"/>
              </p:ext>
            </p:extLst>
          </p:nvPr>
        </p:nvGraphicFramePr>
        <p:xfrm>
          <a:off x="11068723" y="3202473"/>
          <a:ext cx="12481082" cy="5080000"/>
        </p:xfrm>
        <a:graphic>
          <a:graphicData uri="http://schemas.openxmlformats.org/drawingml/2006/table">
            <a:tbl>
              <a:tblPr bandRow="1">
                <a:tableStyleId>{C7B018BB-80A7-4F77-B60F-C8B233D01FF8}</a:tableStyleId>
              </a:tblPr>
              <a:tblGrid>
                <a:gridCol w="5834027">
                  <a:extLst>
                    <a:ext uri="{9D8B030D-6E8A-4147-A177-3AD203B41FA5}">
                      <a16:colId xmlns:a16="http://schemas.microsoft.com/office/drawing/2014/main" val="20000"/>
                    </a:ext>
                  </a:extLst>
                </a:gridCol>
                <a:gridCol w="3846388">
                  <a:extLst>
                    <a:ext uri="{9D8B030D-6E8A-4147-A177-3AD203B41FA5}">
                      <a16:colId xmlns:a16="http://schemas.microsoft.com/office/drawing/2014/main" val="20001"/>
                    </a:ext>
                  </a:extLst>
                </a:gridCol>
                <a:gridCol w="2800667">
                  <a:extLst>
                    <a:ext uri="{9D8B030D-6E8A-4147-A177-3AD203B41FA5}">
                      <a16:colId xmlns:a16="http://schemas.microsoft.com/office/drawing/2014/main" val="20002"/>
                    </a:ext>
                  </a:extLst>
                </a:gridCol>
              </a:tblGrid>
              <a:tr h="1016000">
                <a:tc>
                  <a:txBody>
                    <a:bodyPr/>
                    <a:lstStyle/>
                    <a:p>
                      <a:pPr defTabSz="914400">
                        <a:defRPr sz="1800"/>
                      </a:pPr>
                      <a:r>
                        <a:rPr sz="3200">
                          <a:sym typeface="Helvetica Neue"/>
                        </a:rPr>
                        <a:t>Purchase Price</a:t>
                      </a:r>
                    </a:p>
                  </a:txBody>
                  <a:tcPr marL="50800" marR="50800" marT="50800" marB="50800" anchor="ctr" horzOverflow="overflow">
                    <a:lnL w="12700">
                      <a:solidFill>
                        <a:srgbClr val="606060"/>
                      </a:solidFill>
                      <a:miter lim="400000"/>
                    </a:lnL>
                    <a:lnT w="12700">
                      <a:solidFill>
                        <a:srgbClr val="606060"/>
                      </a:solidFill>
                      <a:miter lim="400000"/>
                    </a:lnT>
                  </a:tcPr>
                </a:tc>
                <a:tc>
                  <a:txBody>
                    <a:bodyPr/>
                    <a:lstStyle/>
                    <a:p>
                      <a:pPr defTabSz="914400">
                        <a:defRPr sz="1800"/>
                      </a:pPr>
                      <a:r>
                        <a:rPr sz="3200">
                          <a:sym typeface="Helvetica Neue"/>
                        </a:rPr>
                        <a:t>$1</a:t>
                      </a:r>
                    </a:p>
                  </a:txBody>
                  <a:tcPr marL="50800" marR="50800" marT="50800" marB="50800" anchor="ctr" horzOverflow="overflow">
                    <a:lnT w="12700">
                      <a:solidFill>
                        <a:srgbClr val="606060"/>
                      </a:solidFill>
                      <a:miter lim="400000"/>
                    </a:lnT>
                  </a:tcPr>
                </a:tc>
                <a:tc>
                  <a:txBody>
                    <a:bodyPr/>
                    <a:lstStyle/>
                    <a:p>
                      <a:pPr defTabSz="914400">
                        <a:defRPr sz="1800"/>
                      </a:pPr>
                      <a:r>
                        <a:rPr sz="3200">
                          <a:sym typeface="Helvetica Neue"/>
                        </a:rPr>
                        <a:t>2004</a:t>
                      </a:r>
                    </a:p>
                  </a:txBody>
                  <a:tcPr marL="50800" marR="50800" marT="50800" marB="50800" anchor="ctr" horzOverflow="overflow">
                    <a:lnR w="12700">
                      <a:solidFill>
                        <a:srgbClr val="606060"/>
                      </a:solidFill>
                      <a:miter lim="400000"/>
                    </a:lnR>
                    <a:lnT w="12700">
                      <a:solidFill>
                        <a:srgbClr val="606060"/>
                      </a:solidFill>
                      <a:miter lim="400000"/>
                    </a:lnT>
                  </a:tcPr>
                </a:tc>
                <a:extLst>
                  <a:ext uri="{0D108BD9-81ED-4DB2-BD59-A6C34878D82A}">
                    <a16:rowId xmlns:a16="http://schemas.microsoft.com/office/drawing/2014/main" val="10000"/>
                  </a:ext>
                </a:extLst>
              </a:tr>
              <a:tr h="1016000">
                <a:tc>
                  <a:txBody>
                    <a:bodyPr/>
                    <a:lstStyle/>
                    <a:p>
                      <a:pPr defTabSz="914400">
                        <a:defRPr sz="1800"/>
                      </a:pPr>
                      <a:r>
                        <a:rPr sz="3200">
                          <a:sym typeface="Helvetica Neue"/>
                        </a:rPr>
                        <a:t>Current Value</a:t>
                      </a:r>
                    </a:p>
                  </a:txBody>
                  <a:tcPr marL="50800" marR="50800" marT="50800" marB="50800" anchor="ctr" horzOverflow="overflow">
                    <a:lnL w="12700">
                      <a:solidFill>
                        <a:srgbClr val="606060"/>
                      </a:solidFill>
                      <a:miter lim="400000"/>
                    </a:lnL>
                  </a:tcPr>
                </a:tc>
                <a:tc>
                  <a:txBody>
                    <a:bodyPr/>
                    <a:lstStyle/>
                    <a:p>
                      <a:pPr defTabSz="914400">
                        <a:defRPr sz="1800"/>
                      </a:pPr>
                      <a:r>
                        <a:rPr sz="3200">
                          <a:sym typeface="Helvetica Neue"/>
                        </a:rPr>
                        <a:t>$100</a:t>
                      </a:r>
                    </a:p>
                  </a:txBody>
                  <a:tcPr marL="50800" marR="50800" marT="50800" marB="50800" anchor="ctr" horzOverflow="overflow"/>
                </a:tc>
                <a:tc>
                  <a:txBody>
                    <a:bodyPr/>
                    <a:lstStyle/>
                    <a:p>
                      <a:pPr defTabSz="914400">
                        <a:defRPr sz="1800"/>
                      </a:pPr>
                      <a:r>
                        <a:rPr sz="3200" dirty="0">
                          <a:sym typeface="Helvetica Neue"/>
                        </a:rPr>
                        <a:t>202</a:t>
                      </a:r>
                      <a:r>
                        <a:rPr lang="en-US" sz="3200" dirty="0">
                          <a:sym typeface="Helvetica Neue"/>
                        </a:rPr>
                        <a:t>3</a:t>
                      </a:r>
                      <a:endParaRPr sz="3200" dirty="0">
                        <a:sym typeface="Helvetica Neue"/>
                      </a:endParaRP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1"/>
                  </a:ext>
                </a:extLst>
              </a:tr>
              <a:tr h="1016000">
                <a:tc>
                  <a:txBody>
                    <a:bodyPr/>
                    <a:lstStyle/>
                    <a:p>
                      <a:pPr defTabSz="914400">
                        <a:defRPr sz="1800"/>
                      </a:pPr>
                      <a:r>
                        <a:rPr sz="3200">
                          <a:sym typeface="Helvetica Neue"/>
                        </a:rPr>
                        <a:t>Gain</a:t>
                      </a:r>
                    </a:p>
                  </a:txBody>
                  <a:tcPr marL="50800" marR="50800" marT="50800" marB="50800" anchor="ctr" horzOverflow="overflow">
                    <a:lnL w="12700">
                      <a:solidFill>
                        <a:srgbClr val="606060"/>
                      </a:solidFill>
                      <a:miter lim="400000"/>
                    </a:lnL>
                  </a:tcPr>
                </a:tc>
                <a:tc>
                  <a:txBody>
                    <a:bodyPr/>
                    <a:lstStyle/>
                    <a:p>
                      <a:pPr defTabSz="914400">
                        <a:defRPr sz="1800"/>
                      </a:pPr>
                      <a:r>
                        <a:rPr sz="3200">
                          <a:sym typeface="Helvetica Neue"/>
                        </a:rPr>
                        <a:t>$99</a:t>
                      </a:r>
                    </a:p>
                  </a:txBody>
                  <a:tcPr marL="50800" marR="50800" marT="50800" marB="50800" anchor="ctr" horzOverflow="overflow"/>
                </a:tc>
                <a:tc>
                  <a:txBody>
                    <a:bodyPr/>
                    <a:lstStyle/>
                    <a:p>
                      <a:pPr defTabSz="914400">
                        <a:defRPr sz="3200">
                          <a:sym typeface="Helvetica Neue"/>
                        </a:defRPr>
                      </a:pPr>
                      <a:r>
                        <a:rPr lang="en-US" dirty="0"/>
                        <a:t>0</a:t>
                      </a:r>
                      <a:endParaRPr dirty="0"/>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2"/>
                  </a:ext>
                </a:extLst>
              </a:tr>
              <a:tr h="1016000">
                <a:tc>
                  <a:txBody>
                    <a:bodyPr/>
                    <a:lstStyle/>
                    <a:p>
                      <a:pPr defTabSz="914400">
                        <a:defRPr sz="1800"/>
                      </a:pPr>
                      <a:r>
                        <a:rPr sz="3200">
                          <a:sym typeface="Helvetica Neue"/>
                        </a:rPr>
                        <a:t>23.8% Tax Bracket</a:t>
                      </a:r>
                    </a:p>
                  </a:txBody>
                  <a:tcPr marL="50800" marR="50800" marT="50800" marB="50800" anchor="ctr" horzOverflow="overflow">
                    <a:lnL w="12700">
                      <a:solidFill>
                        <a:srgbClr val="606060"/>
                      </a:solidFill>
                      <a:miter lim="400000"/>
                    </a:lnL>
                  </a:tcPr>
                </a:tc>
                <a:tc>
                  <a:txBody>
                    <a:bodyPr/>
                    <a:lstStyle/>
                    <a:p>
                      <a:pPr defTabSz="914400">
                        <a:defRPr sz="1800"/>
                      </a:pPr>
                      <a:r>
                        <a:rPr sz="3200">
                          <a:sym typeface="Helvetica Neue"/>
                        </a:rPr>
                        <a:t>$23.56 TAX</a:t>
                      </a:r>
                    </a:p>
                  </a:txBody>
                  <a:tcPr marL="50800" marR="50800" marT="50800" marB="50800" anchor="ctr" horzOverflow="overflow"/>
                </a:tc>
                <a:tc>
                  <a:txBody>
                    <a:bodyPr/>
                    <a:lstStyle/>
                    <a:p>
                      <a:pPr defTabSz="914400">
                        <a:defRPr sz="3200">
                          <a:sym typeface="Helvetica Neue"/>
                        </a:defRPr>
                      </a:pPr>
                      <a:r>
                        <a:rPr lang="en-US" dirty="0"/>
                        <a:t>0</a:t>
                      </a:r>
                      <a:endParaRPr dirty="0"/>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3"/>
                  </a:ext>
                </a:extLst>
              </a:tr>
              <a:tr h="1016000">
                <a:tc>
                  <a:txBody>
                    <a:bodyPr/>
                    <a:lstStyle/>
                    <a:p>
                      <a:pPr defTabSz="914400">
                        <a:defRPr sz="1800"/>
                      </a:pPr>
                      <a:r>
                        <a:rPr sz="3200">
                          <a:sym typeface="Helvetica Neue"/>
                        </a:rPr>
                        <a:t>Donor Keeps</a:t>
                      </a:r>
                    </a:p>
                  </a:txBody>
                  <a:tcPr marL="50800" marR="50800" marT="50800" marB="50800" anchor="ctr" horzOverflow="overflow">
                    <a:lnL w="12700">
                      <a:solidFill>
                        <a:srgbClr val="606060"/>
                      </a:solidFill>
                      <a:miter lim="400000"/>
                    </a:lnL>
                    <a:lnB w="12700">
                      <a:solidFill>
                        <a:srgbClr val="606060"/>
                      </a:solidFill>
                      <a:miter lim="400000"/>
                    </a:lnB>
                  </a:tcPr>
                </a:tc>
                <a:tc>
                  <a:txBody>
                    <a:bodyPr/>
                    <a:lstStyle/>
                    <a:p>
                      <a:pPr defTabSz="914400">
                        <a:defRPr sz="1800"/>
                      </a:pPr>
                      <a:r>
                        <a:rPr sz="3200">
                          <a:sym typeface="Helvetica Neue"/>
                        </a:rPr>
                        <a:t>$76.44</a:t>
                      </a:r>
                    </a:p>
                  </a:txBody>
                  <a:tcPr marL="50800" marR="50800" marT="50800" marB="50800" anchor="ctr" horzOverflow="overflow">
                    <a:lnB w="12700">
                      <a:solidFill>
                        <a:srgbClr val="606060"/>
                      </a:solidFill>
                      <a:miter lim="400000"/>
                    </a:lnB>
                  </a:tcPr>
                </a:tc>
                <a:tc>
                  <a:txBody>
                    <a:bodyPr/>
                    <a:lstStyle/>
                    <a:p>
                      <a:pPr defTabSz="914400">
                        <a:defRPr sz="3200">
                          <a:sym typeface="Helvetica Neue"/>
                        </a:defRPr>
                      </a:pPr>
                      <a:r>
                        <a:rPr lang="en-US" dirty="0"/>
                        <a:t>0</a:t>
                      </a:r>
                      <a:endParaRPr dirty="0"/>
                    </a:p>
                  </a:txBody>
                  <a:tcPr marL="50800" marR="50800" marT="50800" marB="50800"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4"/>
                  </a:ext>
                </a:extLst>
              </a:tr>
            </a:tbl>
          </a:graphicData>
        </a:graphic>
      </p:graphicFrame>
      <p:sp>
        <p:nvSpPr>
          <p:cNvPr id="811" name="Donor Sells Stock"/>
          <p:cNvSpPr txBox="1"/>
          <p:nvPr/>
        </p:nvSpPr>
        <p:spPr>
          <a:xfrm>
            <a:off x="15219301" y="2241399"/>
            <a:ext cx="3366898"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Donor Sells Stock</a:t>
            </a:r>
          </a:p>
        </p:txBody>
      </p:sp>
      <p:sp>
        <p:nvSpPr>
          <p:cNvPr id="812" name="Donor Transfers Stock"/>
          <p:cNvSpPr txBox="1"/>
          <p:nvPr/>
        </p:nvSpPr>
        <p:spPr>
          <a:xfrm>
            <a:off x="14905919" y="8811792"/>
            <a:ext cx="419328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Donor </a:t>
            </a:r>
            <a:r>
              <a:rPr>
                <a:solidFill>
                  <a:schemeClr val="accent5">
                    <a:hueOff val="-82419"/>
                    <a:satOff val="-9513"/>
                    <a:lumOff val="-16343"/>
                  </a:schemeClr>
                </a:solidFill>
              </a:rPr>
              <a:t>Transfers</a:t>
            </a:r>
            <a:r>
              <a:t> Stock</a:t>
            </a:r>
          </a:p>
        </p:txBody>
      </p:sp>
      <p:sp>
        <p:nvSpPr>
          <p:cNvPr id="813" name="Donor transfers stock.…"/>
          <p:cNvSpPr txBox="1"/>
          <p:nvPr/>
        </p:nvSpPr>
        <p:spPr>
          <a:xfrm>
            <a:off x="13078833" y="10042320"/>
            <a:ext cx="7847458" cy="2440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Donor transfers stock.</a:t>
            </a:r>
          </a:p>
          <a:p>
            <a:r>
              <a:t>Charity receives stock worth $100</a:t>
            </a:r>
          </a:p>
          <a:p>
            <a:r>
              <a:t>Charity sells stock, gets $100</a:t>
            </a:r>
          </a:p>
          <a:p>
            <a:r>
              <a:t>Donor pays no capital gains tax</a:t>
            </a:r>
          </a:p>
          <a:p>
            <a:r>
              <a:t>Donor receives $100 income tax deduction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11"/>
                                        </p:tgtEl>
                                        <p:attrNameLst>
                                          <p:attrName>style.visibility</p:attrName>
                                        </p:attrNameLst>
                                      </p:cBhvr>
                                      <p:to>
                                        <p:strVal val="visible"/>
                                      </p:to>
                                    </p:set>
                                    <p:animEffect transition="in" filter="fade">
                                      <p:cBhvr>
                                        <p:cTn id="7" dur="1000"/>
                                        <p:tgtEl>
                                          <p:spTgt spid="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10"/>
                                        </p:tgtEl>
                                        <p:attrNameLst>
                                          <p:attrName>style.visibility</p:attrName>
                                        </p:attrNameLst>
                                      </p:cBhvr>
                                      <p:to>
                                        <p:strVal val="visible"/>
                                      </p:to>
                                    </p:set>
                                    <p:animEffect transition="in" filter="fade">
                                      <p:cBhvr>
                                        <p:cTn id="12" dur="1000"/>
                                        <p:tgtEl>
                                          <p:spTgt spid="8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812"/>
                                        </p:tgtEl>
                                        <p:attrNameLst>
                                          <p:attrName>style.visibility</p:attrName>
                                        </p:attrNameLst>
                                      </p:cBhvr>
                                      <p:to>
                                        <p:strVal val="visible"/>
                                      </p:to>
                                    </p:set>
                                    <p:animEffect transition="in" filter="fade">
                                      <p:cBhvr>
                                        <p:cTn id="17" dur="1000"/>
                                        <p:tgtEl>
                                          <p:spTgt spid="8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813"/>
                                        </p:tgtEl>
                                        <p:attrNameLst>
                                          <p:attrName>style.visibility</p:attrName>
                                        </p:attrNameLst>
                                      </p:cBhvr>
                                      <p:to>
                                        <p:strVal val="visible"/>
                                      </p:to>
                                    </p:set>
                                    <p:animEffect transition="in" filter="fade">
                                      <p:cBhvr>
                                        <p:cTn id="22" dur="10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2" animBg="1" advAuto="0"/>
      <p:bldP spid="811" grpId="1" animBg="1" advAuto="0"/>
      <p:bldP spid="812" grpId="3" animBg="1" advAuto="0"/>
      <p:bldP spid="813" grpId="4"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Charitable Gift Annuity"/>
          <p:cNvSpPr txBox="1"/>
          <p:nvPr/>
        </p:nvSpPr>
        <p:spPr>
          <a:xfrm>
            <a:off x="2417219" y="4544059"/>
            <a:ext cx="10908670" cy="462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Charitable Gift Annuity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It is a  Contract"/>
          <p:cNvSpPr txBox="1"/>
          <p:nvPr/>
        </p:nvSpPr>
        <p:spPr>
          <a:xfrm>
            <a:off x="342797" y="858511"/>
            <a:ext cx="8104383" cy="3362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3657600">
              <a:defRPr sz="11000">
                <a:latin typeface="Arial"/>
                <a:ea typeface="Arial"/>
                <a:cs typeface="Arial"/>
                <a:sym typeface="Arial"/>
              </a:defRPr>
            </a:lvl1pPr>
          </a:lstStyle>
          <a:p>
            <a:r>
              <a:t>It is a  Contract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It is not Insurance"/>
          <p:cNvSpPr txBox="1"/>
          <p:nvPr/>
        </p:nvSpPr>
        <p:spPr>
          <a:xfrm>
            <a:off x="832405" y="672244"/>
            <a:ext cx="7970516" cy="336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3657600">
              <a:defRPr sz="11000">
                <a:latin typeface="Arial"/>
                <a:ea typeface="Arial"/>
                <a:cs typeface="Arial"/>
                <a:sym typeface="Arial"/>
              </a:defRPr>
            </a:lvl1pPr>
          </a:lstStyle>
          <a:p>
            <a:r>
              <a:t>It is not Insurance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Only Nonprofits can Issue Gift Annuities"/>
          <p:cNvSpPr txBox="1"/>
          <p:nvPr/>
        </p:nvSpPr>
        <p:spPr>
          <a:xfrm>
            <a:off x="-1" y="576994"/>
            <a:ext cx="11225584" cy="497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3657600">
              <a:defRPr sz="11000">
                <a:latin typeface="Arial"/>
                <a:ea typeface="Arial"/>
                <a:cs typeface="Arial"/>
                <a:sym typeface="Arial"/>
              </a:defRPr>
            </a:lvl1pPr>
          </a:lstStyle>
          <a:p>
            <a:r>
              <a:t>Only Nonprofits can Issue Gift Annuities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Agreement is Irrevocable"/>
          <p:cNvSpPr txBox="1"/>
          <p:nvPr/>
        </p:nvSpPr>
        <p:spPr>
          <a:xfrm>
            <a:off x="748439" y="514744"/>
            <a:ext cx="7970517" cy="293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9600">
                <a:latin typeface="Arial"/>
                <a:ea typeface="Arial"/>
                <a:cs typeface="Arial"/>
                <a:sym typeface="Arial"/>
              </a:defRPr>
            </a:lvl1pPr>
          </a:lstStyle>
          <a:p>
            <a:r>
              <a:t>Agreement is Irrevocable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Donor Gives Charity an Asset"/>
          <p:cNvSpPr txBox="1"/>
          <p:nvPr/>
        </p:nvSpPr>
        <p:spPr>
          <a:xfrm>
            <a:off x="713879" y="666165"/>
            <a:ext cx="7803379" cy="403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3657600">
              <a:defRPr sz="8800">
                <a:latin typeface="Arial"/>
                <a:ea typeface="Arial"/>
                <a:cs typeface="Arial"/>
                <a:sym typeface="Arial"/>
              </a:defRPr>
            </a:pPr>
            <a:r>
              <a:t>Donor Gives Charity an Asset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Charity Pays Donor Back For LIFE at Fixed Rates"/>
          <p:cNvSpPr txBox="1"/>
          <p:nvPr/>
        </p:nvSpPr>
        <p:spPr>
          <a:xfrm>
            <a:off x="790315" y="460336"/>
            <a:ext cx="7970517" cy="5327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800">
                <a:latin typeface="Arial"/>
                <a:ea typeface="Arial"/>
                <a:cs typeface="Arial"/>
                <a:sym typeface="Arial"/>
              </a:defRPr>
            </a:lvl1pPr>
          </a:lstStyle>
          <a:p>
            <a:r>
              <a:t>Charity Pays Donor for LIFE at Fixed Rates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After Lifetime of Payments, Remainder Supports the Charity"/>
          <p:cNvSpPr txBox="1"/>
          <p:nvPr/>
        </p:nvSpPr>
        <p:spPr>
          <a:xfrm>
            <a:off x="598922" y="656922"/>
            <a:ext cx="12670940" cy="4032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3657600">
              <a:defRPr sz="8800">
                <a:latin typeface="Arial"/>
                <a:ea typeface="Arial"/>
                <a:cs typeface="Arial"/>
                <a:sym typeface="Arial"/>
              </a:defRPr>
            </a:pPr>
            <a:r>
              <a:t>After Lifetime of Payments, Remainder Supports Charity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nned Giving:…"/>
          <p:cNvSpPr txBox="1"/>
          <p:nvPr/>
        </p:nvSpPr>
        <p:spPr>
          <a:xfrm>
            <a:off x="5299859" y="1659532"/>
            <a:ext cx="13769579" cy="452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821531">
              <a:defRPr sz="13400">
                <a:latin typeface="Book Antiqua"/>
                <a:ea typeface="Book Antiqua"/>
                <a:cs typeface="Book Antiqua"/>
                <a:sym typeface="Book Antiqua"/>
              </a:defRPr>
            </a:pPr>
            <a:r>
              <a:t>Planned Giving:</a:t>
            </a:r>
          </a:p>
          <a:p>
            <a:pPr defTabSz="821531">
              <a:defRPr sz="13400">
                <a:latin typeface="Book Antiqua"/>
                <a:ea typeface="Book Antiqua"/>
                <a:cs typeface="Book Antiqua"/>
                <a:sym typeface="Book Antiqua"/>
              </a:defRPr>
            </a:pPr>
            <a:r>
              <a:rPr sz="5000"/>
              <a:t>a gift that comes to an organization in a form other than cash, and often after an event, such as  the death of the donor.</a:t>
            </a:r>
          </a:p>
        </p:txBody>
      </p:sp>
      <p:sp>
        <p:nvSpPr>
          <p:cNvPr id="326" name="Text"/>
          <p:cNvSpPr txBox="1"/>
          <p:nvPr/>
        </p:nvSpPr>
        <p:spPr>
          <a:xfrm>
            <a:off x="21157406" y="9410898"/>
            <a:ext cx="160735" cy="127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642937">
              <a:defRPr sz="1600" b="0">
                <a:latin typeface="Times Roman"/>
                <a:ea typeface="Times Roman"/>
                <a:cs typeface="Times Roman"/>
                <a:sym typeface="Times Roman"/>
              </a:defRPr>
            </a:pPr>
            <a:endParaRPr/>
          </a:p>
        </p:txBody>
      </p:sp>
      <p:sp>
        <p:nvSpPr>
          <p:cNvPr id="327" name="Or…"/>
          <p:cNvSpPr txBox="1"/>
          <p:nvPr/>
        </p:nvSpPr>
        <p:spPr>
          <a:xfrm>
            <a:off x="5298281" y="7241976"/>
            <a:ext cx="13769579" cy="3750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821531">
              <a:defRPr sz="13400">
                <a:latin typeface="Book Antiqua"/>
                <a:ea typeface="Book Antiqua"/>
                <a:cs typeface="Book Antiqua"/>
                <a:sym typeface="Book Antiqua"/>
              </a:defRPr>
            </a:pPr>
            <a:r>
              <a:t>Or</a:t>
            </a:r>
          </a:p>
          <a:p>
            <a:pPr defTabSz="821531">
              <a:defRPr sz="13400">
                <a:latin typeface="Book Antiqua"/>
                <a:ea typeface="Book Antiqua"/>
                <a:cs typeface="Book Antiqua"/>
                <a:sym typeface="Book Antiqua"/>
              </a:defRPr>
            </a:pPr>
            <a:r>
              <a:rPr sz="5000"/>
              <a:t>any gift that takes more</a:t>
            </a:r>
          </a:p>
          <a:p>
            <a:pPr defTabSz="821531">
              <a:defRPr sz="13400">
                <a:latin typeface="Book Antiqua"/>
                <a:ea typeface="Book Antiqua"/>
                <a:cs typeface="Book Antiqua"/>
                <a:sym typeface="Book Antiqua"/>
              </a:defRPr>
            </a:pPr>
            <a:r>
              <a:rPr sz="5000"/>
              <a:t>than two minutes to form.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7"/>
                                        </p:tgtEl>
                                        <p:attrNameLst>
                                          <p:attrName>style.visibility</p:attrName>
                                        </p:attrNameLst>
                                      </p:cBhvr>
                                      <p:to>
                                        <p:strVal val="visible"/>
                                      </p:to>
                                    </p:set>
                                    <p:animEffect transition="in" filter="fade">
                                      <p:cBhvr>
                                        <p:cTn id="7"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Appreciated Assets have Extra Benefits"/>
          <p:cNvSpPr txBox="1"/>
          <p:nvPr/>
        </p:nvSpPr>
        <p:spPr>
          <a:xfrm>
            <a:off x="600410" y="446864"/>
            <a:ext cx="13972626" cy="331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0800">
                <a:latin typeface="Arial"/>
                <a:ea typeface="Arial"/>
                <a:cs typeface="Arial"/>
                <a:sym typeface="Arial"/>
              </a:defRPr>
            </a:lvl1pPr>
          </a:lstStyle>
          <a:p>
            <a:r>
              <a:t>Appreciated Assets have Extra Benefits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Benefits…"/>
          <p:cNvSpPr txBox="1"/>
          <p:nvPr/>
        </p:nvSpPr>
        <p:spPr>
          <a:xfrm>
            <a:off x="582809" y="735012"/>
            <a:ext cx="10592591" cy="7509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11000">
                <a:latin typeface="Arial"/>
                <a:ea typeface="Arial"/>
                <a:cs typeface="Arial"/>
                <a:sym typeface="Arial"/>
              </a:defRPr>
            </a:pPr>
            <a:r>
              <a:rPr dirty="0"/>
              <a:t>Benefits</a:t>
            </a:r>
            <a:endParaRPr lang="en-US" sz="22000" dirty="0">
              <a:solidFill>
                <a:srgbClr val="3A3838"/>
              </a:solidFill>
            </a:endParaRPr>
          </a:p>
          <a:p>
            <a:pPr algn="l" defTabSz="1828800">
              <a:defRPr sz="11000">
                <a:latin typeface="Arial"/>
                <a:ea typeface="Arial"/>
                <a:cs typeface="Arial"/>
                <a:sym typeface="Arial"/>
              </a:defRPr>
            </a:pPr>
            <a:endParaRPr sz="6000" dirty="0">
              <a:solidFill>
                <a:srgbClr val="3A3838"/>
              </a:solidFill>
            </a:endParaRPr>
          </a:p>
          <a:p>
            <a:pPr marL="621632" indent="-621632" algn="l" defTabSz="1828800">
              <a:buClr>
                <a:srgbClr val="000000"/>
              </a:buClr>
              <a:buSzPct val="100000"/>
              <a:buChar char="•"/>
              <a:defRPr sz="6200">
                <a:latin typeface="Arial"/>
                <a:ea typeface="Arial"/>
                <a:cs typeface="Arial"/>
                <a:sym typeface="Arial"/>
              </a:defRPr>
            </a:pPr>
            <a:r>
              <a:rPr dirty="0"/>
              <a:t>Regular Payments</a:t>
            </a:r>
            <a:endParaRPr sz="12400" dirty="0"/>
          </a:p>
          <a:p>
            <a:pPr algn="l" defTabSz="1828800">
              <a:defRPr sz="6200">
                <a:latin typeface="Arial"/>
                <a:ea typeface="Arial"/>
                <a:cs typeface="Arial"/>
                <a:sym typeface="Arial"/>
              </a:defRPr>
            </a:pPr>
            <a:endParaRPr sz="6000" dirty="0"/>
          </a:p>
          <a:p>
            <a:pPr marL="621632" indent="-621632" algn="l" defTabSz="1828800">
              <a:buClr>
                <a:srgbClr val="000000"/>
              </a:buClr>
              <a:buSzPct val="100000"/>
              <a:buChar char="•"/>
              <a:defRPr sz="6200">
                <a:latin typeface="Arial"/>
                <a:ea typeface="Arial"/>
                <a:cs typeface="Arial"/>
                <a:sym typeface="Arial"/>
              </a:defRPr>
            </a:pPr>
            <a:r>
              <a:rPr dirty="0"/>
              <a:t>Income Tax Deduction</a:t>
            </a:r>
            <a:endParaRPr sz="12400" dirty="0"/>
          </a:p>
          <a:p>
            <a:pPr marL="621632" indent="-621632" algn="l" defTabSz="1828800">
              <a:buSzPct val="100000"/>
              <a:buChar char="•"/>
              <a:defRPr sz="6200">
                <a:latin typeface="Arial"/>
                <a:ea typeface="Arial"/>
                <a:cs typeface="Arial"/>
                <a:sym typeface="Arial"/>
              </a:defRPr>
            </a:pPr>
            <a:endParaRPr sz="6000" dirty="0"/>
          </a:p>
          <a:p>
            <a:pPr marL="621632" indent="-621632" algn="l" defTabSz="1828800">
              <a:buClr>
                <a:srgbClr val="000000"/>
              </a:buClr>
              <a:buSzPct val="100000"/>
              <a:buChar char="•"/>
              <a:defRPr sz="6200">
                <a:latin typeface="Arial"/>
                <a:ea typeface="Arial"/>
                <a:cs typeface="Arial"/>
                <a:sym typeface="Arial"/>
              </a:defRPr>
            </a:pPr>
            <a:r>
              <a:rPr dirty="0"/>
              <a:t>Capital Gains Benefits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Payments Are Partially:…"/>
          <p:cNvSpPr txBox="1"/>
          <p:nvPr/>
        </p:nvSpPr>
        <p:spPr>
          <a:xfrm>
            <a:off x="546903" y="810260"/>
            <a:ext cx="8432495" cy="8771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9600">
                <a:latin typeface="Arial"/>
                <a:ea typeface="Arial"/>
                <a:cs typeface="Arial"/>
                <a:sym typeface="Arial"/>
              </a:defRPr>
            </a:pPr>
            <a:r>
              <a:rPr dirty="0"/>
              <a:t>Payments are Partially:</a:t>
            </a:r>
            <a:endParaRPr sz="22000" dirty="0"/>
          </a:p>
          <a:p>
            <a:pPr algn="l" defTabSz="1828800">
              <a:defRPr sz="11000">
                <a:latin typeface="Arial"/>
                <a:ea typeface="Arial"/>
                <a:cs typeface="Arial"/>
                <a:sym typeface="Arial"/>
              </a:defRPr>
            </a:pPr>
            <a:endParaRPr sz="6000" dirty="0"/>
          </a:p>
          <a:p>
            <a:pPr marL="621632" indent="-621632" algn="l" defTabSz="1828800">
              <a:buSzPct val="100000"/>
              <a:buChar char="•"/>
              <a:defRPr sz="6200">
                <a:latin typeface="Arial"/>
                <a:ea typeface="Arial"/>
                <a:cs typeface="Arial"/>
                <a:sym typeface="Arial"/>
              </a:defRPr>
            </a:pPr>
            <a:r>
              <a:rPr dirty="0"/>
              <a:t>Income</a:t>
            </a:r>
            <a:endParaRPr sz="12400" dirty="0"/>
          </a:p>
          <a:p>
            <a:pPr marL="621632" indent="-621632" algn="l" defTabSz="1828800">
              <a:buSzPct val="100000"/>
              <a:buChar char="•"/>
              <a:defRPr sz="6200">
                <a:latin typeface="Arial"/>
                <a:ea typeface="Arial"/>
                <a:cs typeface="Arial"/>
                <a:sym typeface="Arial"/>
              </a:defRPr>
            </a:pPr>
            <a:endParaRPr sz="6000" dirty="0"/>
          </a:p>
          <a:p>
            <a:pPr marL="621632" indent="-621632" algn="l" defTabSz="1828800">
              <a:buSzPct val="100000"/>
              <a:buChar char="•"/>
              <a:defRPr sz="6200">
                <a:latin typeface="Arial"/>
                <a:ea typeface="Arial"/>
                <a:cs typeface="Arial"/>
                <a:sym typeface="Arial"/>
              </a:defRPr>
            </a:pPr>
            <a:r>
              <a:rPr dirty="0"/>
              <a:t>Tax-Free</a:t>
            </a:r>
            <a:endParaRPr sz="12400" dirty="0"/>
          </a:p>
          <a:p>
            <a:pPr marL="621632" indent="-621632" algn="l" defTabSz="1828800">
              <a:buSzPct val="100000"/>
              <a:buChar char="•"/>
              <a:defRPr sz="6200">
                <a:latin typeface="Arial"/>
                <a:ea typeface="Arial"/>
                <a:cs typeface="Arial"/>
                <a:sym typeface="Arial"/>
              </a:defRPr>
            </a:pPr>
            <a:endParaRPr sz="6000" dirty="0"/>
          </a:p>
          <a:p>
            <a:pPr marL="621632" indent="-621632" algn="l" defTabSz="1828800">
              <a:buSzPct val="100000"/>
              <a:buChar char="•"/>
              <a:defRPr sz="6200">
                <a:latin typeface="Arial"/>
                <a:ea typeface="Arial"/>
                <a:cs typeface="Arial"/>
                <a:sym typeface="Arial"/>
              </a:defRPr>
            </a:pPr>
            <a:r>
              <a:rPr dirty="0"/>
              <a:t>Capital Gains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Gift annuities can be:…"/>
          <p:cNvSpPr txBox="1"/>
          <p:nvPr/>
        </p:nvSpPr>
        <p:spPr>
          <a:xfrm>
            <a:off x="662483" y="2678571"/>
            <a:ext cx="10243644" cy="8265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183" tIns="40183" rIns="40183" bIns="40183" anchor="ctr">
            <a:spAutoFit/>
          </a:bodyPr>
          <a:lstStyle/>
          <a:p>
            <a:pPr algn="l" defTabSz="821532">
              <a:spcBef>
                <a:spcPts val="7400"/>
              </a:spcBef>
              <a:defRPr sz="10800">
                <a:solidFill>
                  <a:srgbClr val="0D0D0D"/>
                </a:solidFill>
                <a:uFill>
                  <a:solidFill>
                    <a:srgbClr val="4349AA"/>
                  </a:solidFill>
                </a:uFill>
                <a:latin typeface="Arial"/>
                <a:ea typeface="Arial"/>
                <a:cs typeface="Arial"/>
                <a:sym typeface="Arial"/>
              </a:defRPr>
            </a:pPr>
            <a:r>
              <a:t>Gift annuities can be:</a:t>
            </a:r>
            <a:endParaRPr sz="22800">
              <a:solidFill>
                <a:srgbClr val="4349AA"/>
              </a:solidFill>
            </a:endParaRPr>
          </a:p>
          <a:p>
            <a:pPr marL="20320" algn="l" defTabSz="821532">
              <a:spcBef>
                <a:spcPts val="7400"/>
              </a:spcBef>
              <a:buClr>
                <a:srgbClr val="000000"/>
              </a:buClr>
              <a:buSzPct val="100000"/>
              <a:buFont typeface="Arial Black"/>
              <a:buChar char="•"/>
              <a:defRPr sz="10800">
                <a:solidFill>
                  <a:srgbClr val="0D0D0D"/>
                </a:solidFill>
                <a:uFill>
                  <a:solidFill>
                    <a:srgbClr val="4349AA"/>
                  </a:solidFill>
                </a:uFill>
                <a:latin typeface="Arial"/>
                <a:ea typeface="Arial"/>
                <a:cs typeface="Arial"/>
                <a:sym typeface="Arial"/>
              </a:defRPr>
            </a:pPr>
            <a:r>
              <a:t>One person</a:t>
            </a:r>
            <a:endParaRPr sz="22800">
              <a:solidFill>
                <a:srgbClr val="4349AA"/>
              </a:solidFill>
            </a:endParaRPr>
          </a:p>
          <a:p>
            <a:pPr marL="20320" algn="l" defTabSz="821532">
              <a:spcBef>
                <a:spcPts val="7400"/>
              </a:spcBef>
              <a:buClr>
                <a:srgbClr val="000000"/>
              </a:buClr>
              <a:buSzPct val="100000"/>
              <a:buFont typeface="Arial Black"/>
              <a:buChar char="•"/>
              <a:defRPr sz="10800">
                <a:solidFill>
                  <a:srgbClr val="0D0D0D"/>
                </a:solidFill>
                <a:uFill>
                  <a:solidFill>
                    <a:srgbClr val="4349AA"/>
                  </a:solidFill>
                </a:uFill>
                <a:latin typeface="Arial"/>
                <a:ea typeface="Arial"/>
                <a:cs typeface="Arial"/>
                <a:sym typeface="Arial"/>
              </a:defRPr>
            </a:pPr>
            <a:r>
              <a:t>Two people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Gift annuities can be:…"/>
          <p:cNvSpPr txBox="1"/>
          <p:nvPr/>
        </p:nvSpPr>
        <p:spPr>
          <a:xfrm>
            <a:off x="741660" y="3144967"/>
            <a:ext cx="11508783" cy="7426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183" tIns="40183" rIns="40183" bIns="40183" anchor="ctr">
            <a:spAutoFit/>
          </a:bodyPr>
          <a:lstStyle/>
          <a:p>
            <a:pPr algn="l" defTabSz="821532">
              <a:spcBef>
                <a:spcPts val="7400"/>
              </a:spcBef>
              <a:defRPr sz="11000">
                <a:solidFill>
                  <a:srgbClr val="0D0D0D"/>
                </a:solidFill>
                <a:uFill>
                  <a:solidFill>
                    <a:srgbClr val="4349AA"/>
                  </a:solidFill>
                </a:uFill>
                <a:latin typeface="Arial"/>
                <a:ea typeface="Arial"/>
                <a:cs typeface="Arial"/>
                <a:sym typeface="Arial"/>
              </a:defRPr>
            </a:pPr>
            <a:r>
              <a:t>Gift annuities can be:</a:t>
            </a:r>
            <a:endParaRPr sz="22000">
              <a:solidFill>
                <a:srgbClr val="4349AA"/>
              </a:solidFill>
            </a:endParaRPr>
          </a:p>
          <a:p>
            <a:pPr marL="20320" algn="l" defTabSz="821532">
              <a:spcBef>
                <a:spcPts val="7400"/>
              </a:spcBef>
              <a:buClr>
                <a:srgbClr val="000000"/>
              </a:buClr>
              <a:buSzPct val="100000"/>
              <a:buFont typeface="Arial Black"/>
              <a:buChar char="•"/>
              <a:defRPr sz="11000">
                <a:solidFill>
                  <a:srgbClr val="0D0D0D"/>
                </a:solidFill>
                <a:uFill>
                  <a:solidFill>
                    <a:srgbClr val="4349AA"/>
                  </a:solidFill>
                </a:uFill>
                <a:latin typeface="Arial"/>
                <a:ea typeface="Arial"/>
                <a:cs typeface="Arial"/>
                <a:sym typeface="Arial"/>
              </a:defRPr>
            </a:pPr>
            <a:r>
              <a:t>For people other than donor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TextBox 1"/>
          <p:cNvSpPr txBox="1"/>
          <p:nvPr/>
        </p:nvSpPr>
        <p:spPr>
          <a:xfrm>
            <a:off x="3202633" y="1940922"/>
            <a:ext cx="1625872"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70</a:t>
            </a:r>
          </a:p>
        </p:txBody>
      </p:sp>
      <p:sp>
        <p:nvSpPr>
          <p:cNvPr id="886" name="TextBox 2"/>
          <p:cNvSpPr txBox="1"/>
          <p:nvPr/>
        </p:nvSpPr>
        <p:spPr>
          <a:xfrm>
            <a:off x="7049803" y="1951768"/>
            <a:ext cx="2991297"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5.9%</a:t>
            </a:r>
          </a:p>
        </p:txBody>
      </p:sp>
      <p:sp>
        <p:nvSpPr>
          <p:cNvPr id="887" name="TextBox 3"/>
          <p:cNvSpPr txBox="1"/>
          <p:nvPr/>
        </p:nvSpPr>
        <p:spPr>
          <a:xfrm>
            <a:off x="3169175" y="3853562"/>
            <a:ext cx="1625872"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71</a:t>
            </a:r>
          </a:p>
        </p:txBody>
      </p:sp>
      <p:sp>
        <p:nvSpPr>
          <p:cNvPr id="888" name="TextBox 4"/>
          <p:cNvSpPr txBox="1"/>
          <p:nvPr/>
        </p:nvSpPr>
        <p:spPr>
          <a:xfrm>
            <a:off x="3169175" y="5645467"/>
            <a:ext cx="1625872"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72</a:t>
            </a:r>
          </a:p>
        </p:txBody>
      </p:sp>
      <p:sp>
        <p:nvSpPr>
          <p:cNvPr id="889" name="TextBox 5"/>
          <p:cNvSpPr txBox="1"/>
          <p:nvPr/>
        </p:nvSpPr>
        <p:spPr>
          <a:xfrm>
            <a:off x="3169173" y="7502007"/>
            <a:ext cx="1625872"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73</a:t>
            </a:r>
          </a:p>
        </p:txBody>
      </p:sp>
      <p:sp>
        <p:nvSpPr>
          <p:cNvPr id="890" name="TextBox 6"/>
          <p:cNvSpPr txBox="1"/>
          <p:nvPr/>
        </p:nvSpPr>
        <p:spPr>
          <a:xfrm>
            <a:off x="3169171" y="9326891"/>
            <a:ext cx="1625872"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74</a:t>
            </a:r>
          </a:p>
        </p:txBody>
      </p:sp>
      <p:sp>
        <p:nvSpPr>
          <p:cNvPr id="891" name="TextBox 7"/>
          <p:cNvSpPr txBox="1"/>
          <p:nvPr/>
        </p:nvSpPr>
        <p:spPr>
          <a:xfrm>
            <a:off x="3169169" y="11150454"/>
            <a:ext cx="1625872"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75</a:t>
            </a:r>
          </a:p>
        </p:txBody>
      </p:sp>
      <p:sp>
        <p:nvSpPr>
          <p:cNvPr id="892" name="TextBox 9"/>
          <p:cNvSpPr txBox="1"/>
          <p:nvPr/>
        </p:nvSpPr>
        <p:spPr>
          <a:xfrm>
            <a:off x="7049803" y="5677446"/>
            <a:ext cx="2991297"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6.2%</a:t>
            </a:r>
          </a:p>
        </p:txBody>
      </p:sp>
      <p:sp>
        <p:nvSpPr>
          <p:cNvPr id="893" name="TextBox 10"/>
          <p:cNvSpPr txBox="1"/>
          <p:nvPr/>
        </p:nvSpPr>
        <p:spPr>
          <a:xfrm>
            <a:off x="7049803" y="7484727"/>
            <a:ext cx="2991297"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6.3%</a:t>
            </a:r>
          </a:p>
        </p:txBody>
      </p:sp>
      <p:sp>
        <p:nvSpPr>
          <p:cNvPr id="894" name="TextBox 11"/>
          <p:cNvSpPr txBox="1"/>
          <p:nvPr/>
        </p:nvSpPr>
        <p:spPr>
          <a:xfrm>
            <a:off x="7049803" y="9331359"/>
            <a:ext cx="2991297"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6.4%</a:t>
            </a:r>
          </a:p>
        </p:txBody>
      </p:sp>
      <p:sp>
        <p:nvSpPr>
          <p:cNvPr id="895" name="TextBox 12"/>
          <p:cNvSpPr txBox="1"/>
          <p:nvPr/>
        </p:nvSpPr>
        <p:spPr>
          <a:xfrm>
            <a:off x="7049803" y="11056346"/>
            <a:ext cx="2991297"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6.6%</a:t>
            </a:r>
          </a:p>
        </p:txBody>
      </p:sp>
      <p:sp>
        <p:nvSpPr>
          <p:cNvPr id="896" name="TextBox 13"/>
          <p:cNvSpPr txBox="1"/>
          <p:nvPr/>
        </p:nvSpPr>
        <p:spPr>
          <a:xfrm>
            <a:off x="7049803" y="3754237"/>
            <a:ext cx="2991297"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6.0%</a:t>
            </a:r>
          </a:p>
        </p:txBody>
      </p:sp>
      <p:sp>
        <p:nvSpPr>
          <p:cNvPr id="897" name="TextBox 14"/>
          <p:cNvSpPr txBox="1"/>
          <p:nvPr/>
        </p:nvSpPr>
        <p:spPr>
          <a:xfrm>
            <a:off x="15197611" y="2027889"/>
            <a:ext cx="1625872"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76</a:t>
            </a:r>
          </a:p>
        </p:txBody>
      </p:sp>
      <p:sp>
        <p:nvSpPr>
          <p:cNvPr id="898" name="TextBox 15"/>
          <p:cNvSpPr txBox="1"/>
          <p:nvPr/>
        </p:nvSpPr>
        <p:spPr>
          <a:xfrm>
            <a:off x="15197607" y="4089637"/>
            <a:ext cx="162587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77</a:t>
            </a:r>
          </a:p>
        </p:txBody>
      </p:sp>
      <p:sp>
        <p:nvSpPr>
          <p:cNvPr id="899" name="TextBox 16"/>
          <p:cNvSpPr txBox="1"/>
          <p:nvPr/>
        </p:nvSpPr>
        <p:spPr>
          <a:xfrm>
            <a:off x="15115816" y="5669291"/>
            <a:ext cx="1625872"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78</a:t>
            </a:r>
          </a:p>
        </p:txBody>
      </p:sp>
      <p:sp>
        <p:nvSpPr>
          <p:cNvPr id="900" name="TextBox 17"/>
          <p:cNvSpPr txBox="1"/>
          <p:nvPr/>
        </p:nvSpPr>
        <p:spPr>
          <a:xfrm>
            <a:off x="15197607" y="7516115"/>
            <a:ext cx="162587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79</a:t>
            </a:r>
          </a:p>
        </p:txBody>
      </p:sp>
      <p:sp>
        <p:nvSpPr>
          <p:cNvPr id="901" name="TextBox 18"/>
          <p:cNvSpPr txBox="1"/>
          <p:nvPr/>
        </p:nvSpPr>
        <p:spPr>
          <a:xfrm>
            <a:off x="15197608" y="9259654"/>
            <a:ext cx="1625871"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80</a:t>
            </a:r>
          </a:p>
        </p:txBody>
      </p:sp>
      <p:sp>
        <p:nvSpPr>
          <p:cNvPr id="902" name="TextBox 19"/>
          <p:cNvSpPr txBox="1"/>
          <p:nvPr/>
        </p:nvSpPr>
        <p:spPr>
          <a:xfrm>
            <a:off x="15197608" y="11144671"/>
            <a:ext cx="162587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81</a:t>
            </a:r>
          </a:p>
        </p:txBody>
      </p:sp>
      <p:sp>
        <p:nvSpPr>
          <p:cNvPr id="903" name="TextBox 20"/>
          <p:cNvSpPr txBox="1"/>
          <p:nvPr/>
        </p:nvSpPr>
        <p:spPr>
          <a:xfrm>
            <a:off x="19539132" y="2027889"/>
            <a:ext cx="2991298"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6.8%</a:t>
            </a:r>
          </a:p>
        </p:txBody>
      </p:sp>
      <p:sp>
        <p:nvSpPr>
          <p:cNvPr id="904" name="TextBox 21"/>
          <p:cNvSpPr txBox="1"/>
          <p:nvPr/>
        </p:nvSpPr>
        <p:spPr>
          <a:xfrm>
            <a:off x="19539132" y="5753568"/>
            <a:ext cx="2991298"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7.2%</a:t>
            </a:r>
          </a:p>
        </p:txBody>
      </p:sp>
      <p:sp>
        <p:nvSpPr>
          <p:cNvPr id="905" name="TextBox 22"/>
          <p:cNvSpPr txBox="1"/>
          <p:nvPr/>
        </p:nvSpPr>
        <p:spPr>
          <a:xfrm>
            <a:off x="19539132" y="7560850"/>
            <a:ext cx="2991298"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7.4%</a:t>
            </a:r>
          </a:p>
        </p:txBody>
      </p:sp>
      <p:sp>
        <p:nvSpPr>
          <p:cNvPr id="906" name="TextBox 23"/>
          <p:cNvSpPr txBox="1"/>
          <p:nvPr/>
        </p:nvSpPr>
        <p:spPr>
          <a:xfrm>
            <a:off x="19539132" y="9407482"/>
            <a:ext cx="2991298"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7.8%</a:t>
            </a:r>
          </a:p>
        </p:txBody>
      </p:sp>
      <p:sp>
        <p:nvSpPr>
          <p:cNvPr id="907" name="TextBox 24"/>
          <p:cNvSpPr txBox="1"/>
          <p:nvPr/>
        </p:nvSpPr>
        <p:spPr>
          <a:xfrm>
            <a:off x="19539132" y="11132467"/>
            <a:ext cx="2991298"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7.8%</a:t>
            </a:r>
          </a:p>
        </p:txBody>
      </p:sp>
      <p:sp>
        <p:nvSpPr>
          <p:cNvPr id="908" name="TextBox 25"/>
          <p:cNvSpPr txBox="1"/>
          <p:nvPr/>
        </p:nvSpPr>
        <p:spPr>
          <a:xfrm>
            <a:off x="19539132" y="3830359"/>
            <a:ext cx="2991298"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7.0%</a:t>
            </a:r>
          </a:p>
        </p:txBody>
      </p:sp>
      <p:sp>
        <p:nvSpPr>
          <p:cNvPr id="909" name="TextBox 26"/>
          <p:cNvSpPr txBox="1"/>
          <p:nvPr/>
        </p:nvSpPr>
        <p:spPr>
          <a:xfrm>
            <a:off x="6990428" y="535996"/>
            <a:ext cx="13952914"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0D0D0D"/>
                </a:solidFill>
                <a:latin typeface="Arial"/>
                <a:ea typeface="Arial"/>
                <a:cs typeface="Arial"/>
                <a:sym typeface="Arial"/>
              </a:defRPr>
            </a:lvl1pPr>
          </a:lstStyle>
          <a:p>
            <a:r>
              <a:t>Gift Annuity Payment Rates</a:t>
            </a:r>
          </a:p>
        </p:txBody>
      </p:sp>
      <p:sp>
        <p:nvSpPr>
          <p:cNvPr id="910" name="Effective January 1, 2023"/>
          <p:cNvSpPr txBox="1"/>
          <p:nvPr/>
        </p:nvSpPr>
        <p:spPr>
          <a:xfrm>
            <a:off x="8755570" y="12374387"/>
            <a:ext cx="6872860"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Effective January 1,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TextBox 1"/>
          <p:cNvSpPr txBox="1"/>
          <p:nvPr/>
        </p:nvSpPr>
        <p:spPr>
          <a:xfrm>
            <a:off x="3202635" y="1940922"/>
            <a:ext cx="1503821"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82</a:t>
            </a:r>
          </a:p>
        </p:txBody>
      </p:sp>
      <p:sp>
        <p:nvSpPr>
          <p:cNvPr id="913" name="TextBox 2"/>
          <p:cNvSpPr txBox="1"/>
          <p:nvPr/>
        </p:nvSpPr>
        <p:spPr>
          <a:xfrm>
            <a:off x="7049803" y="1951768"/>
            <a:ext cx="2777113"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8.1%</a:t>
            </a:r>
          </a:p>
        </p:txBody>
      </p:sp>
      <p:sp>
        <p:nvSpPr>
          <p:cNvPr id="914" name="TextBox 3"/>
          <p:cNvSpPr txBox="1"/>
          <p:nvPr/>
        </p:nvSpPr>
        <p:spPr>
          <a:xfrm>
            <a:off x="3169177" y="3853562"/>
            <a:ext cx="1503821"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83</a:t>
            </a:r>
          </a:p>
        </p:txBody>
      </p:sp>
      <p:sp>
        <p:nvSpPr>
          <p:cNvPr id="915" name="TextBox 4"/>
          <p:cNvSpPr txBox="1"/>
          <p:nvPr/>
        </p:nvSpPr>
        <p:spPr>
          <a:xfrm>
            <a:off x="3169177" y="5645467"/>
            <a:ext cx="150382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84</a:t>
            </a:r>
          </a:p>
        </p:txBody>
      </p:sp>
      <p:sp>
        <p:nvSpPr>
          <p:cNvPr id="916" name="TextBox 5"/>
          <p:cNvSpPr txBox="1"/>
          <p:nvPr/>
        </p:nvSpPr>
        <p:spPr>
          <a:xfrm>
            <a:off x="3169175" y="7502007"/>
            <a:ext cx="150382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85</a:t>
            </a:r>
          </a:p>
        </p:txBody>
      </p:sp>
      <p:sp>
        <p:nvSpPr>
          <p:cNvPr id="917" name="TextBox 6"/>
          <p:cNvSpPr txBox="1"/>
          <p:nvPr/>
        </p:nvSpPr>
        <p:spPr>
          <a:xfrm>
            <a:off x="3169173" y="9326891"/>
            <a:ext cx="150382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86</a:t>
            </a:r>
          </a:p>
        </p:txBody>
      </p:sp>
      <p:sp>
        <p:nvSpPr>
          <p:cNvPr id="918" name="TextBox 7"/>
          <p:cNvSpPr txBox="1"/>
          <p:nvPr/>
        </p:nvSpPr>
        <p:spPr>
          <a:xfrm>
            <a:off x="3169171" y="11150454"/>
            <a:ext cx="1503821"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87</a:t>
            </a:r>
          </a:p>
        </p:txBody>
      </p:sp>
      <p:sp>
        <p:nvSpPr>
          <p:cNvPr id="919" name="TextBox 9"/>
          <p:cNvSpPr txBox="1"/>
          <p:nvPr/>
        </p:nvSpPr>
        <p:spPr>
          <a:xfrm>
            <a:off x="7049803" y="5677446"/>
            <a:ext cx="2777113"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8.5%</a:t>
            </a:r>
          </a:p>
        </p:txBody>
      </p:sp>
      <p:sp>
        <p:nvSpPr>
          <p:cNvPr id="920" name="TextBox 10"/>
          <p:cNvSpPr txBox="1"/>
          <p:nvPr/>
        </p:nvSpPr>
        <p:spPr>
          <a:xfrm>
            <a:off x="7049803" y="7484727"/>
            <a:ext cx="2777113"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8.7%</a:t>
            </a:r>
          </a:p>
        </p:txBody>
      </p:sp>
      <p:sp>
        <p:nvSpPr>
          <p:cNvPr id="921" name="TextBox 11"/>
          <p:cNvSpPr txBox="1"/>
          <p:nvPr/>
        </p:nvSpPr>
        <p:spPr>
          <a:xfrm>
            <a:off x="7049803" y="9331359"/>
            <a:ext cx="2777113"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8.9%</a:t>
            </a:r>
          </a:p>
        </p:txBody>
      </p:sp>
      <p:sp>
        <p:nvSpPr>
          <p:cNvPr id="922" name="TextBox 12"/>
          <p:cNvSpPr txBox="1"/>
          <p:nvPr/>
        </p:nvSpPr>
        <p:spPr>
          <a:xfrm>
            <a:off x="7049803" y="11056346"/>
            <a:ext cx="2777113"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9.1%</a:t>
            </a:r>
          </a:p>
        </p:txBody>
      </p:sp>
      <p:sp>
        <p:nvSpPr>
          <p:cNvPr id="923" name="TextBox 13"/>
          <p:cNvSpPr txBox="1"/>
          <p:nvPr/>
        </p:nvSpPr>
        <p:spPr>
          <a:xfrm>
            <a:off x="7049803" y="3754237"/>
            <a:ext cx="2777113"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8.3%</a:t>
            </a:r>
          </a:p>
        </p:txBody>
      </p:sp>
      <p:sp>
        <p:nvSpPr>
          <p:cNvPr id="924" name="TextBox 14"/>
          <p:cNvSpPr txBox="1"/>
          <p:nvPr/>
        </p:nvSpPr>
        <p:spPr>
          <a:xfrm>
            <a:off x="15197613" y="2027889"/>
            <a:ext cx="150382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88</a:t>
            </a:r>
          </a:p>
        </p:txBody>
      </p:sp>
      <p:sp>
        <p:nvSpPr>
          <p:cNvPr id="925" name="TextBox 15"/>
          <p:cNvSpPr txBox="1"/>
          <p:nvPr/>
        </p:nvSpPr>
        <p:spPr>
          <a:xfrm>
            <a:off x="15197608" y="4089637"/>
            <a:ext cx="1503821"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89</a:t>
            </a:r>
          </a:p>
        </p:txBody>
      </p:sp>
      <p:sp>
        <p:nvSpPr>
          <p:cNvPr id="926" name="TextBox 16"/>
          <p:cNvSpPr txBox="1"/>
          <p:nvPr/>
        </p:nvSpPr>
        <p:spPr>
          <a:xfrm>
            <a:off x="15115819" y="5669291"/>
            <a:ext cx="2058408"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90+</a:t>
            </a:r>
          </a:p>
        </p:txBody>
      </p:sp>
      <p:sp>
        <p:nvSpPr>
          <p:cNvPr id="927" name="TextBox 20"/>
          <p:cNvSpPr txBox="1"/>
          <p:nvPr/>
        </p:nvSpPr>
        <p:spPr>
          <a:xfrm>
            <a:off x="19539132" y="2027889"/>
            <a:ext cx="2777114"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9.3%</a:t>
            </a:r>
          </a:p>
        </p:txBody>
      </p:sp>
      <p:sp>
        <p:nvSpPr>
          <p:cNvPr id="928" name="TextBox 21"/>
          <p:cNvSpPr txBox="1"/>
          <p:nvPr/>
        </p:nvSpPr>
        <p:spPr>
          <a:xfrm>
            <a:off x="19539132" y="5753568"/>
            <a:ext cx="2777114"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9.7%</a:t>
            </a:r>
          </a:p>
        </p:txBody>
      </p:sp>
      <p:sp>
        <p:nvSpPr>
          <p:cNvPr id="929" name="TextBox 25"/>
          <p:cNvSpPr txBox="1"/>
          <p:nvPr/>
        </p:nvSpPr>
        <p:spPr>
          <a:xfrm>
            <a:off x="19539132" y="3830359"/>
            <a:ext cx="2777114" cy="131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3A3838"/>
                </a:solidFill>
                <a:latin typeface="Arial"/>
                <a:ea typeface="Arial"/>
                <a:cs typeface="Arial"/>
                <a:sym typeface="Arial"/>
              </a:defRPr>
            </a:lvl1pPr>
          </a:lstStyle>
          <a:p>
            <a:r>
              <a:t>9.5%</a:t>
            </a:r>
          </a:p>
        </p:txBody>
      </p:sp>
      <p:sp>
        <p:nvSpPr>
          <p:cNvPr id="930" name="TextBox 26"/>
          <p:cNvSpPr txBox="1"/>
          <p:nvPr/>
        </p:nvSpPr>
        <p:spPr>
          <a:xfrm>
            <a:off x="6990428" y="535996"/>
            <a:ext cx="13952914" cy="1318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8000">
                <a:solidFill>
                  <a:srgbClr val="0D0D0D"/>
                </a:solidFill>
                <a:latin typeface="Arial"/>
                <a:ea typeface="Arial"/>
                <a:cs typeface="Arial"/>
                <a:sym typeface="Arial"/>
              </a:defRPr>
            </a:lvl1pPr>
          </a:lstStyle>
          <a:p>
            <a:r>
              <a:t>Gift Annuity Payment Rates</a:t>
            </a:r>
          </a:p>
        </p:txBody>
      </p:sp>
      <p:sp>
        <p:nvSpPr>
          <p:cNvPr id="931" name="Effective January 1, 2023"/>
          <p:cNvSpPr txBox="1"/>
          <p:nvPr/>
        </p:nvSpPr>
        <p:spPr>
          <a:xfrm>
            <a:off x="8755570" y="12374387"/>
            <a:ext cx="6872860"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Effective January 1,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 name="309247_10151237774220889_912758862_n.png" descr="309247_10151237774220889_912758862_n.png"/>
          <p:cNvPicPr>
            <a:picLocks noChangeAspect="1"/>
          </p:cNvPicPr>
          <p:nvPr/>
        </p:nvPicPr>
        <p:blipFill>
          <a:blip r:embed="rId2"/>
          <a:stretch>
            <a:fillRect/>
          </a:stretch>
        </p:blipFill>
        <p:spPr>
          <a:xfrm>
            <a:off x="523123" y="11140531"/>
            <a:ext cx="2268143" cy="2268143"/>
          </a:xfrm>
          <a:prstGeom prst="rect">
            <a:avLst/>
          </a:prstGeom>
          <a:ln w="12700">
            <a:miter lim="400000"/>
          </a:ln>
        </p:spPr>
      </p:pic>
      <p:sp>
        <p:nvSpPr>
          <p:cNvPr id="934" name="Shape 1119"/>
          <p:cNvSpPr txBox="1"/>
          <p:nvPr/>
        </p:nvSpPr>
        <p:spPr>
          <a:xfrm>
            <a:off x="3049578" y="1864716"/>
            <a:ext cx="17948673" cy="1146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821532">
              <a:defRPr sz="6600">
                <a:latin typeface="Helvetica"/>
                <a:ea typeface="Helvetica"/>
                <a:cs typeface="Helvetica"/>
                <a:sym typeface="Helvetica"/>
              </a:defRPr>
            </a:lvl1pPr>
          </a:lstStyle>
          <a:p>
            <a:r>
              <a:t>2013 Survey of Charitable Gift Annuities</a:t>
            </a:r>
          </a:p>
        </p:txBody>
      </p:sp>
      <p:sp>
        <p:nvSpPr>
          <p:cNvPr id="935" name="Shape 1120"/>
          <p:cNvSpPr txBox="1"/>
          <p:nvPr/>
        </p:nvSpPr>
        <p:spPr>
          <a:xfrm>
            <a:off x="5602678" y="5143343"/>
            <a:ext cx="13178643" cy="4331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8" tIns="71438" rIns="71438" bIns="71438" anchor="ctr">
            <a:spAutoFit/>
          </a:bodyPr>
          <a:lstStyle>
            <a:lvl1pPr algn="l" defTabSz="1643061">
              <a:defRPr sz="9600">
                <a:latin typeface="Calibri"/>
                <a:ea typeface="Calibri"/>
                <a:cs typeface="Calibri"/>
                <a:sym typeface="Calibri"/>
              </a:defRPr>
            </a:lvl1pPr>
          </a:lstStyle>
          <a:p>
            <a:r>
              <a:t>44%-49% of gift annuities come from donors who already have 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Gift Annuity Facts…"/>
          <p:cNvSpPr txBox="1"/>
          <p:nvPr/>
        </p:nvSpPr>
        <p:spPr>
          <a:xfrm>
            <a:off x="4915155" y="2204842"/>
            <a:ext cx="14562480" cy="1862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p>
            <a:pPr defTabSz="821531">
              <a:spcBef>
                <a:spcPts val="7500"/>
              </a:spcBef>
              <a:buClr>
                <a:srgbClr val="000000"/>
              </a:buClr>
              <a:buFont typeface="Arial Black"/>
              <a:defRPr sz="10000" b="0">
                <a:latin typeface="Arial Black"/>
                <a:ea typeface="Arial Black"/>
                <a:cs typeface="Arial Black"/>
                <a:sym typeface="Arial Black"/>
              </a:defRPr>
            </a:pPr>
            <a:r>
              <a:rPr sz="11400" dirty="0"/>
              <a:t>Gift Annuity Facts</a:t>
            </a:r>
          </a:p>
        </p:txBody>
      </p:sp>
      <p:sp>
        <p:nvSpPr>
          <p:cNvPr id="939" name="The average gift is $59,000"/>
          <p:cNvSpPr txBox="1"/>
          <p:nvPr/>
        </p:nvSpPr>
        <p:spPr>
          <a:xfrm>
            <a:off x="4833937" y="6303565"/>
            <a:ext cx="14698267" cy="421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11400" b="0">
                <a:latin typeface="Arial Black"/>
                <a:ea typeface="Arial Black"/>
                <a:cs typeface="Arial Black"/>
                <a:sym typeface="Arial Black"/>
              </a:defRPr>
            </a:lvl1pPr>
          </a:lstStyle>
          <a:p>
            <a:pPr>
              <a:defRPr sz="5200" b="1">
                <a:latin typeface="Helvetica"/>
                <a:ea typeface="Helvetica"/>
                <a:cs typeface="Helvetica"/>
                <a:sym typeface="Helvetica"/>
              </a:defRPr>
            </a:pPr>
            <a:r>
              <a:rPr sz="11400" b="0">
                <a:latin typeface="Arial Black"/>
                <a:ea typeface="Arial Black"/>
                <a:cs typeface="Arial Black"/>
                <a:sym typeface="Arial Black"/>
              </a:rPr>
              <a:t>The average gift is $59,000</a:t>
            </a:r>
          </a:p>
        </p:txBody>
      </p:sp>
      <p:pic>
        <p:nvPicPr>
          <p:cNvPr id="2" name="309247_10151237774220889_912758862_n.png" descr="309247_10151237774220889_912758862_n.png">
            <a:extLst>
              <a:ext uri="{FF2B5EF4-FFF2-40B4-BE49-F238E27FC236}">
                <a16:creationId xmlns:a16="http://schemas.microsoft.com/office/drawing/2014/main" id="{9F010270-6E14-6B1B-0B1F-D0772C3743D2}"/>
              </a:ext>
            </a:extLst>
          </p:cNvPr>
          <p:cNvPicPr>
            <a:picLocks noChangeAspect="1"/>
          </p:cNvPicPr>
          <p:nvPr/>
        </p:nvPicPr>
        <p:blipFill>
          <a:blip r:embed="rId2"/>
          <a:stretch>
            <a:fillRect/>
          </a:stretch>
        </p:blipFill>
        <p:spPr>
          <a:xfrm>
            <a:off x="523123" y="11140531"/>
            <a:ext cx="2268143" cy="22681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Gift Annuity Facts…"/>
          <p:cNvSpPr txBox="1"/>
          <p:nvPr/>
        </p:nvSpPr>
        <p:spPr>
          <a:xfrm>
            <a:off x="4915155" y="2204842"/>
            <a:ext cx="14562480" cy="1862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p>
            <a:pPr defTabSz="821531">
              <a:spcBef>
                <a:spcPts val="7500"/>
              </a:spcBef>
              <a:buClr>
                <a:srgbClr val="000000"/>
              </a:buClr>
              <a:buFont typeface="Arial Black"/>
              <a:defRPr sz="10000" b="0">
                <a:latin typeface="Arial Black"/>
                <a:ea typeface="Arial Black"/>
                <a:cs typeface="Arial Black"/>
                <a:sym typeface="Arial Black"/>
              </a:defRPr>
            </a:pPr>
            <a:r>
              <a:rPr sz="11400" dirty="0"/>
              <a:t>Gift Annuity Facts</a:t>
            </a:r>
          </a:p>
        </p:txBody>
      </p:sp>
      <p:sp>
        <p:nvSpPr>
          <p:cNvPr id="943" name="The average age at funding is 79"/>
          <p:cNvSpPr txBox="1"/>
          <p:nvPr/>
        </p:nvSpPr>
        <p:spPr>
          <a:xfrm>
            <a:off x="4833937" y="6303565"/>
            <a:ext cx="14698267" cy="421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lvl1pPr defTabSz="821531">
              <a:defRPr sz="11400" b="0">
                <a:latin typeface="Arial Black"/>
                <a:ea typeface="Arial Black"/>
                <a:cs typeface="Arial Black"/>
                <a:sym typeface="Arial Black"/>
              </a:defRPr>
            </a:lvl1pPr>
          </a:lstStyle>
          <a:p>
            <a:pPr>
              <a:defRPr sz="5200" b="1">
                <a:latin typeface="Helvetica"/>
                <a:ea typeface="Helvetica"/>
                <a:cs typeface="Helvetica"/>
                <a:sym typeface="Helvetica"/>
              </a:defRPr>
            </a:pPr>
            <a:r>
              <a:rPr sz="11400" b="0">
                <a:latin typeface="Arial Black"/>
                <a:ea typeface="Arial Black"/>
                <a:cs typeface="Arial Black"/>
                <a:sym typeface="Arial Black"/>
              </a:rPr>
              <a:t>The average age at funding is 79</a:t>
            </a:r>
          </a:p>
        </p:txBody>
      </p:sp>
      <p:pic>
        <p:nvPicPr>
          <p:cNvPr id="2" name="309247_10151237774220889_912758862_n.png" descr="309247_10151237774220889_912758862_n.png">
            <a:extLst>
              <a:ext uri="{FF2B5EF4-FFF2-40B4-BE49-F238E27FC236}">
                <a16:creationId xmlns:a16="http://schemas.microsoft.com/office/drawing/2014/main" id="{6FDBAF3B-11E9-3FF0-984A-8AE15CF81AE9}"/>
              </a:ext>
            </a:extLst>
          </p:cNvPr>
          <p:cNvPicPr>
            <a:picLocks noChangeAspect="1"/>
          </p:cNvPicPr>
          <p:nvPr/>
        </p:nvPicPr>
        <p:blipFill>
          <a:blip r:embed="rId2"/>
          <a:stretch>
            <a:fillRect/>
          </a:stretch>
        </p:blipFill>
        <p:spPr>
          <a:xfrm>
            <a:off x="523123" y="11140531"/>
            <a:ext cx="2268143" cy="22681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1. Why Planned Giving?"/>
          <p:cNvSpPr txBox="1"/>
          <p:nvPr/>
        </p:nvSpPr>
        <p:spPr>
          <a:xfrm>
            <a:off x="5763196" y="2984089"/>
            <a:ext cx="12857608"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1. Why Planned Giving?</a:t>
            </a:r>
          </a:p>
        </p:txBody>
      </p:sp>
      <p:sp>
        <p:nvSpPr>
          <p:cNvPr id="338" name="2. The Basics"/>
          <p:cNvSpPr txBox="1"/>
          <p:nvPr/>
        </p:nvSpPr>
        <p:spPr>
          <a:xfrm>
            <a:off x="5763196" y="5944629"/>
            <a:ext cx="7374637"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2. The Basics</a:t>
            </a:r>
          </a:p>
        </p:txBody>
      </p:sp>
      <p:sp>
        <p:nvSpPr>
          <p:cNvPr id="339" name="3. Make it Work for You"/>
          <p:cNvSpPr txBox="1"/>
          <p:nvPr/>
        </p:nvSpPr>
        <p:spPr>
          <a:xfrm>
            <a:off x="5763196" y="9078953"/>
            <a:ext cx="12706732"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rPr dirty="0"/>
              <a:t>3. Make it Work for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338"/>
                                        </p:tgtEl>
                                        <p:attrNameLst>
                                          <p:attrName>style.opacity</p:attrName>
                                        </p:attrNameLst>
                                      </p:cBhvr>
                                      <p:to>
                                        <p:strVal val="0.25"/>
                                      </p:to>
                                    </p:set>
                                    <p:animEffect filter="image" prLst="opacity: 0.25; ">
                                      <p:cBhvr>
                                        <p:cTn id="7" dur="indefinite" fill="hold"/>
                                        <p:tgtEl>
                                          <p:spTgt spid="338"/>
                                        </p:tgtEl>
                                      </p:cBhvr>
                                    </p:animEffect>
                                  </p:childTnLst>
                                </p:cTn>
                              </p:par>
                            </p:childTnLst>
                          </p:cTn>
                        </p:par>
                        <p:par>
                          <p:cTn id="8" fill="hold">
                            <p:stCondLst>
                              <p:cond delay="0"/>
                            </p:stCondLst>
                            <p:childTnLst>
                              <p:par>
                                <p:cTn id="9" presetID="9" presetClass="emph" fill="hold" grpId="2" nodeType="withEffect">
                                  <p:stCondLst>
                                    <p:cond delay="0"/>
                                  </p:stCondLst>
                                  <p:childTnLst>
                                    <p:set>
                                      <p:cBhvr>
                                        <p:cTn id="10" dur="indefinite" fill="hold"/>
                                        <p:tgtEl>
                                          <p:spTgt spid="339"/>
                                        </p:tgtEl>
                                        <p:attrNameLst>
                                          <p:attrName>style.opacity</p:attrName>
                                        </p:attrNameLst>
                                      </p:cBhvr>
                                      <p:to>
                                        <p:strVal val="0.25"/>
                                      </p:to>
                                    </p:set>
                                    <p:animEffect filter="image" prLst="opacity: 0.25; ">
                                      <p:cBhvr>
                                        <p:cTn id="11" dur="indefinite" fill="hold"/>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1" animBg="1" advAuto="0"/>
      <p:bldP spid="339" grpId="2"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Charitable Gift Annuity"/>
          <p:cNvSpPr txBox="1"/>
          <p:nvPr/>
        </p:nvSpPr>
        <p:spPr>
          <a:xfrm>
            <a:off x="3202085" y="4544059"/>
            <a:ext cx="9346037" cy="462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Life Insurance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Charitable Gift Annuity"/>
          <p:cNvSpPr txBox="1"/>
          <p:nvPr/>
        </p:nvSpPr>
        <p:spPr>
          <a:xfrm>
            <a:off x="3846072" y="4544059"/>
            <a:ext cx="9346037" cy="462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Real Property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Charitable Gift Annuity"/>
          <p:cNvSpPr txBox="1"/>
          <p:nvPr/>
        </p:nvSpPr>
        <p:spPr>
          <a:xfrm>
            <a:off x="3449112" y="4544059"/>
            <a:ext cx="9346037" cy="4627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Personal Property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Charitable Gift Annuity"/>
          <p:cNvSpPr txBox="1"/>
          <p:nvPr/>
        </p:nvSpPr>
        <p:spPr>
          <a:xfrm>
            <a:off x="3207672" y="5655310"/>
            <a:ext cx="9346037" cy="240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3657600">
              <a:defRPr sz="14600">
                <a:latin typeface="Helvetica"/>
                <a:ea typeface="Helvetica"/>
                <a:cs typeface="Helvetica"/>
                <a:sym typeface="Helvetica"/>
              </a:defRPr>
            </a:lvl1pPr>
          </a:lstStyle>
          <a:p>
            <a:r>
              <a:t>IRA Gifts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Title 4"/>
          <p:cNvSpPr txBox="1">
            <a:spLocks noGrp="1"/>
          </p:cNvSpPr>
          <p:nvPr>
            <p:ph type="title"/>
          </p:nvPr>
        </p:nvSpPr>
        <p:spPr>
          <a:xfrm>
            <a:off x="9012308" y="1614615"/>
            <a:ext cx="6359383" cy="1136921"/>
          </a:xfrm>
          <a:prstGeom prst="rect">
            <a:avLst/>
          </a:prstGeom>
        </p:spPr>
        <p:txBody>
          <a:bodyPr>
            <a:normAutofit fontScale="90000"/>
          </a:bodyPr>
          <a:lstStyle>
            <a:lvl1pPr algn="ctr" defTabSz="1426463">
              <a:defRPr sz="7487"/>
            </a:lvl1pPr>
          </a:lstStyle>
          <a:p>
            <a:r>
              <a:t>Things to Know</a:t>
            </a:r>
          </a:p>
        </p:txBody>
      </p:sp>
      <p:sp>
        <p:nvSpPr>
          <p:cNvPr id="989" name="Text Placeholder 5"/>
          <p:cNvSpPr txBox="1">
            <a:spLocks noGrp="1"/>
          </p:cNvSpPr>
          <p:nvPr>
            <p:ph type="body" sz="half" idx="1"/>
          </p:nvPr>
        </p:nvSpPr>
        <p:spPr>
          <a:xfrm>
            <a:off x="1039090" y="3819138"/>
            <a:ext cx="22155151" cy="5451217"/>
          </a:xfrm>
          <a:prstGeom prst="rect">
            <a:avLst/>
          </a:prstGeom>
        </p:spPr>
        <p:txBody>
          <a:bodyPr/>
          <a:lstStyle/>
          <a:p>
            <a:pPr marL="914400" lvl="1" indent="-457200">
              <a:lnSpc>
                <a:spcPct val="81000"/>
              </a:lnSpc>
              <a:spcBef>
                <a:spcPts val="2400"/>
              </a:spcBef>
            </a:pPr>
            <a:r>
              <a:t>The average American has $119,804 in his or her IRA</a:t>
            </a:r>
            <a:endParaRPr sz="4800"/>
          </a:p>
          <a:p>
            <a:pPr marL="914400" lvl="1" indent="-457200">
              <a:lnSpc>
                <a:spcPct val="81000"/>
              </a:lnSpc>
              <a:spcBef>
                <a:spcPts val="2400"/>
              </a:spcBef>
            </a:pPr>
            <a:r>
              <a:t>Americans have $2.46 trillion in IRA accounts</a:t>
            </a:r>
            <a:endParaRPr sz="4800"/>
          </a:p>
          <a:p>
            <a:pPr marL="914400" lvl="1" indent="-457200">
              <a:lnSpc>
                <a:spcPct val="81000"/>
              </a:lnSpc>
              <a:spcBef>
                <a:spcPts val="2400"/>
              </a:spcBef>
            </a:pPr>
            <a:r>
              <a:t>Top 12% of us have more than $250,000 in IRAs</a:t>
            </a:r>
            <a:endParaRPr sz="4800"/>
          </a:p>
          <a:p>
            <a:pPr marL="914400" lvl="1" indent="-457200">
              <a:lnSpc>
                <a:spcPct val="81000"/>
              </a:lnSpc>
              <a:spcBef>
                <a:spcPts val="2400"/>
              </a:spcBef>
            </a:pPr>
            <a:r>
              <a:t>53% of us max out our annual contribution to IRAs</a:t>
            </a:r>
          </a:p>
        </p:txBody>
      </p:sp>
      <p:pic>
        <p:nvPicPr>
          <p:cNvPr id="990" name="Graphic 1" descr="Graphic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8224" y="11473191"/>
            <a:ext cx="4384288" cy="1117565"/>
          </a:xfrm>
          <a:prstGeom prst="rect">
            <a:avLst/>
          </a:prstGeom>
          <a:ln w="12700">
            <a:miter lim="400000"/>
          </a:ln>
        </p:spPr>
      </p:pic>
      <p:sp>
        <p:nvSpPr>
          <p:cNvPr id="991" name="Rectangle 2"/>
          <p:cNvSpPr txBox="1"/>
          <p:nvPr/>
        </p:nvSpPr>
        <p:spPr>
          <a:xfrm>
            <a:off x="5513951" y="11298094"/>
            <a:ext cx="5789138" cy="1098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p>
            <a:pPr lvl="1" indent="0" algn="l" defTabSz="1828800">
              <a:defRPr sz="7200" b="0">
                <a:latin typeface="Calibri"/>
                <a:ea typeface="Calibri"/>
                <a:cs typeface="Calibri"/>
                <a:sym typeface="Calibri"/>
              </a:defRPr>
            </a:pPr>
            <a:r>
              <a:t>(May 29, 2015)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1. Why Planned Giving?"/>
          <p:cNvSpPr txBox="1"/>
          <p:nvPr/>
        </p:nvSpPr>
        <p:spPr>
          <a:xfrm>
            <a:off x="10139673" y="3145454"/>
            <a:ext cx="12857608"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t>1. Why Planned Giving?</a:t>
            </a:r>
          </a:p>
        </p:txBody>
      </p:sp>
      <p:sp>
        <p:nvSpPr>
          <p:cNvPr id="999" name="2. The Basics"/>
          <p:cNvSpPr txBox="1"/>
          <p:nvPr/>
        </p:nvSpPr>
        <p:spPr>
          <a:xfrm>
            <a:off x="10139673" y="6118927"/>
            <a:ext cx="7374637"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t>2. The Basics</a:t>
            </a:r>
          </a:p>
        </p:txBody>
      </p:sp>
      <p:sp>
        <p:nvSpPr>
          <p:cNvPr id="1000" name="3. Make it Work for You"/>
          <p:cNvSpPr txBox="1"/>
          <p:nvPr/>
        </p:nvSpPr>
        <p:spPr>
          <a:xfrm>
            <a:off x="10139673" y="9092400"/>
            <a:ext cx="12706732" cy="1478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200000"/>
              </a:lnSpc>
              <a:defRPr sz="9000"/>
            </a:lvl1pPr>
          </a:lstStyle>
          <a:p>
            <a:r>
              <a:t>3. Make it Work for You</a:t>
            </a:r>
          </a:p>
        </p:txBody>
      </p:sp>
      <p:sp>
        <p:nvSpPr>
          <p:cNvPr id="1001" name="Three Goals"/>
          <p:cNvSpPr txBox="1"/>
          <p:nvPr/>
        </p:nvSpPr>
        <p:spPr>
          <a:xfrm>
            <a:off x="703449" y="496433"/>
            <a:ext cx="7349096" cy="164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9800">
                <a:latin typeface="Helvetica"/>
                <a:ea typeface="Helvetica"/>
                <a:cs typeface="Helvetica"/>
                <a:sym typeface="Helvetica"/>
              </a:defRPr>
            </a:lvl1pPr>
          </a:lstStyle>
          <a:p>
            <a:r>
              <a:t>Three Goals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998"/>
                                        </p:tgtEl>
                                        <p:attrNameLst>
                                          <p:attrName>style.opacity</p:attrName>
                                        </p:attrNameLst>
                                      </p:cBhvr>
                                      <p:to>
                                        <p:strVal val="0.25"/>
                                      </p:to>
                                    </p:set>
                                    <p:animEffect filter="image" prLst="opacity: 0.25; ">
                                      <p:cBhvr>
                                        <p:cTn id="7" dur="indefinite" fill="hold"/>
                                        <p:tgtEl>
                                          <p:spTgt spid="998"/>
                                        </p:tgtEl>
                                      </p:cBhvr>
                                    </p:animEffect>
                                  </p:childTnLst>
                                </p:cTn>
                              </p:par>
                            </p:childTnLst>
                          </p:cTn>
                        </p:par>
                        <p:par>
                          <p:cTn id="8" fill="hold">
                            <p:stCondLst>
                              <p:cond delay="0"/>
                            </p:stCondLst>
                            <p:childTnLst>
                              <p:par>
                                <p:cTn id="9" presetID="9" presetClass="emph" fill="hold" grpId="2" nodeType="withEffect">
                                  <p:stCondLst>
                                    <p:cond delay="0"/>
                                  </p:stCondLst>
                                  <p:childTnLst>
                                    <p:set>
                                      <p:cBhvr>
                                        <p:cTn id="10" dur="indefinite" fill="hold"/>
                                        <p:tgtEl>
                                          <p:spTgt spid="999"/>
                                        </p:tgtEl>
                                        <p:attrNameLst>
                                          <p:attrName>style.opacity</p:attrName>
                                        </p:attrNameLst>
                                      </p:cBhvr>
                                      <p:to>
                                        <p:strVal val="0.25"/>
                                      </p:to>
                                    </p:set>
                                    <p:animEffect filter="image" prLst="opacity: 0.25; ">
                                      <p:cBhvr>
                                        <p:cTn id="11" dur="indefinite" fill="hold"/>
                                        <p:tgtEl>
                                          <p:spTgt spid="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1" animBg="1" advAuto="0"/>
      <p:bldP spid="999" grpId="2"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Olson’s Law on Giving…"/>
          <p:cNvSpPr txBox="1"/>
          <p:nvPr/>
        </p:nvSpPr>
        <p:spPr>
          <a:xfrm>
            <a:off x="5440600" y="1117599"/>
            <a:ext cx="13502800" cy="114808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821656">
              <a:buClr>
                <a:srgbClr val="000000"/>
              </a:buClr>
              <a:buFont typeface="Helvetica"/>
              <a:defRPr sz="9400" b="0">
                <a:uFill>
                  <a:solidFill>
                    <a:srgbClr val="000000"/>
                  </a:solidFill>
                </a:uFill>
                <a:latin typeface="Calibri"/>
                <a:ea typeface="Calibri"/>
                <a:cs typeface="Calibri"/>
                <a:sym typeface="Calibri"/>
              </a:defRPr>
            </a:pPr>
            <a:r>
              <a:rPr b="1" dirty="0">
                <a:latin typeface="Helvetica"/>
                <a:ea typeface="Helvetica"/>
                <a:cs typeface="Helvetica"/>
                <a:sym typeface="Helvetica"/>
              </a:rPr>
              <a:t>Olson’s Law on Giving</a:t>
            </a:r>
          </a:p>
          <a:p>
            <a:pPr algn="l" defTabSz="1821656">
              <a:buClr>
                <a:srgbClr val="000000"/>
              </a:buClr>
              <a:buFont typeface="Helvetica"/>
              <a:defRPr sz="9400">
                <a:uFill>
                  <a:solidFill>
                    <a:srgbClr val="000000"/>
                  </a:solidFill>
                </a:uFill>
                <a:latin typeface="Helvetica"/>
                <a:ea typeface="Helvetica"/>
                <a:cs typeface="Helvetica"/>
                <a:sym typeface="Helvetica"/>
              </a:defRPr>
            </a:pPr>
            <a:endParaRPr b="1" dirty="0">
              <a:latin typeface="Helvetica"/>
              <a:ea typeface="Helvetica"/>
              <a:cs typeface="Helvetica"/>
              <a:sym typeface="Helvetica"/>
            </a:endParaRPr>
          </a:p>
          <a:p>
            <a:pPr algn="l" defTabSz="1821656">
              <a:buClr>
                <a:srgbClr val="000000"/>
              </a:buClr>
              <a:buFont typeface="Helvetica"/>
              <a:defRPr sz="3200" b="0">
                <a:uFill>
                  <a:solidFill>
                    <a:srgbClr val="000000"/>
                  </a:solidFill>
                </a:uFill>
                <a:latin typeface="Calibri"/>
                <a:ea typeface="Calibri"/>
                <a:cs typeface="Calibri"/>
                <a:sym typeface="Calibri"/>
              </a:defRPr>
            </a:pPr>
            <a:r>
              <a:rPr sz="9400" b="1" dirty="0">
                <a:latin typeface="Helvetica"/>
                <a:ea typeface="Helvetica"/>
                <a:cs typeface="Helvetica"/>
                <a:sym typeface="Helvetica"/>
              </a:rPr>
              <a:t>A Donor Will </a:t>
            </a:r>
            <a:r>
              <a:rPr sz="9400" b="1" i="1" dirty="0">
                <a:solidFill>
                  <a:srgbClr val="B92D5D"/>
                </a:solidFill>
                <a:uFill>
                  <a:solidFill>
                    <a:srgbClr val="B92D5D"/>
                  </a:solidFill>
                </a:uFill>
                <a:latin typeface="Helvetica"/>
                <a:ea typeface="Helvetica"/>
                <a:cs typeface="Helvetica"/>
                <a:sym typeface="Helvetica"/>
              </a:rPr>
              <a:t>always</a:t>
            </a:r>
            <a:r>
              <a:rPr sz="9400" b="1" dirty="0">
                <a:latin typeface="Helvetica"/>
                <a:ea typeface="Helvetica"/>
                <a:cs typeface="Helvetica"/>
                <a:sym typeface="Helvetica"/>
              </a:rPr>
              <a:t> Give when the Emotional Satisfaction of Giving an Asset is Greater than the Comfort of Keeping it.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Let your donors know you accept planned gifts, especially wills."/>
          <p:cNvSpPr txBox="1"/>
          <p:nvPr/>
        </p:nvSpPr>
        <p:spPr>
          <a:xfrm>
            <a:off x="5058548" y="4166481"/>
            <a:ext cx="14266903" cy="208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Let your donors know you accept planned gifts, especially wills.</a:t>
            </a:r>
          </a:p>
        </p:txBody>
      </p:sp>
      <p:sp>
        <p:nvSpPr>
          <p:cNvPr id="1014"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Planned giving donors think differently. Start thinking like them."/>
          <p:cNvSpPr txBox="1"/>
          <p:nvPr/>
        </p:nvSpPr>
        <p:spPr>
          <a:xfrm>
            <a:off x="5058548" y="4166481"/>
            <a:ext cx="14266903" cy="208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Planned giving donors think differently. Start thinking like them.</a:t>
            </a:r>
          </a:p>
        </p:txBody>
      </p:sp>
      <p:sp>
        <p:nvSpPr>
          <p:cNvPr id="1018"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ry This:"/>
          <p:cNvSpPr txBox="1"/>
          <p:nvPr/>
        </p:nvSpPr>
        <p:spPr>
          <a:xfrm>
            <a:off x="5058548" y="1282605"/>
            <a:ext cx="4160013" cy="1304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lvl1pPr>
          </a:lstStyle>
          <a:p>
            <a:r>
              <a:t>Try This:</a:t>
            </a:r>
          </a:p>
        </p:txBody>
      </p:sp>
      <p:sp>
        <p:nvSpPr>
          <p:cNvPr id="1022" name="Mention bequest giving in your emails, newsletters and conversations."/>
          <p:cNvSpPr txBox="1"/>
          <p:nvPr/>
        </p:nvSpPr>
        <p:spPr>
          <a:xfrm>
            <a:off x="5058548" y="3770445"/>
            <a:ext cx="14266903" cy="3087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6500"/>
            </a:lvl1pPr>
          </a:lstStyle>
          <a:p>
            <a:r>
              <a:t>Mention bequest giving in your emails, newsletters and conversations.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ICON2023-Template-Jan2023  -  Read-Only" id="{71057602-357C-427D-B236-976A94E02BDE}" vid="{700F57DB-343F-4DDF-99EC-E8ECFF44D539}"/>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TotalTime>
  <Words>2892</Words>
  <Application>Microsoft Macintosh PowerPoint</Application>
  <PresentationFormat>Custom</PresentationFormat>
  <Paragraphs>488</Paragraphs>
  <Slides>135</Slides>
  <Notes>26</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135</vt:i4>
      </vt:variant>
    </vt:vector>
  </HeadingPairs>
  <TitlesOfParts>
    <vt:vector size="155" baseType="lpstr">
      <vt:lpstr>Arial</vt:lpstr>
      <vt:lpstr>Arial Black</vt:lpstr>
      <vt:lpstr>Book Antiqua</vt:lpstr>
      <vt:lpstr>Calibri</vt:lpstr>
      <vt:lpstr>Calibri Light</vt:lpstr>
      <vt:lpstr>Georgia</vt:lpstr>
      <vt:lpstr>Gill Sans</vt:lpstr>
      <vt:lpstr>Gotham Light</vt:lpstr>
      <vt:lpstr>Gotham Medium</vt:lpstr>
      <vt:lpstr>Helvetica</vt:lpstr>
      <vt:lpstr>Helvetica CY Plain</vt:lpstr>
      <vt:lpstr>Helvetica Light</vt:lpstr>
      <vt:lpstr>Helvetica Neue</vt:lpstr>
      <vt:lpstr>Helvetica Neue Light</vt:lpstr>
      <vt:lpstr>Helvetica Neue Medium</vt:lpstr>
      <vt:lpstr>Lucida Grande</vt:lpstr>
      <vt:lpstr>Optima</vt:lpstr>
      <vt:lpstr>Times Roman</vt: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Trusts</vt:lpstr>
      <vt:lpstr>Trusts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to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Planned Giving</dc:title>
  <dc:subject/>
  <dc:creator/>
  <cp:keywords/>
  <dc:description/>
  <cp:lastModifiedBy>Wayne Olson</cp:lastModifiedBy>
  <cp:revision>30</cp:revision>
  <dcterms:modified xsi:type="dcterms:W3CDTF">2023-03-22T16:58:33Z</dcterms:modified>
  <cp:category/>
</cp:coreProperties>
</file>